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8" r:id="rId2"/>
    <p:sldId id="256" r:id="rId3"/>
    <p:sldId id="257" r:id="rId4"/>
    <p:sldId id="258" r:id="rId5"/>
    <p:sldId id="259" r:id="rId6"/>
    <p:sldId id="260" r:id="rId7"/>
    <p:sldId id="261" r:id="rId8"/>
    <p:sldId id="262" r:id="rId9"/>
    <p:sldId id="263" r:id="rId10"/>
    <p:sldId id="264" r:id="rId11"/>
    <p:sldId id="265" r:id="rId12"/>
    <p:sldId id="292" r:id="rId13"/>
    <p:sldId id="266" r:id="rId14"/>
    <p:sldId id="267" r:id="rId15"/>
    <p:sldId id="268" r:id="rId16"/>
    <p:sldId id="269" r:id="rId17"/>
    <p:sldId id="270" r:id="rId18"/>
    <p:sldId id="271" r:id="rId19"/>
    <p:sldId id="290" r:id="rId20"/>
    <p:sldId id="286" r:id="rId21"/>
    <p:sldId id="287" r:id="rId22"/>
    <p:sldId id="272" r:id="rId23"/>
    <p:sldId id="276" r:id="rId24"/>
    <p:sldId id="293" r:id="rId25"/>
    <p:sldId id="279" r:id="rId26"/>
    <p:sldId id="280" r:id="rId27"/>
    <p:sldId id="281" r:id="rId28"/>
    <p:sldId id="283" r:id="rId29"/>
    <p:sldId id="284" r:id="rId30"/>
    <p:sldId id="28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 Adomako" initials="E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1C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506" y="-42"/>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015282-F429-45C7-83C1-C5C53607CBC6}" type="doc">
      <dgm:prSet loTypeId="urn:microsoft.com/office/officeart/2005/8/layout/bList2#1" loCatId="list" qsTypeId="urn:microsoft.com/office/officeart/2005/8/quickstyle/3d1" qsCatId="3D" csTypeId="urn:microsoft.com/office/officeart/2005/8/colors/colorful2" csCatId="colorful" phldr="1"/>
      <dgm:spPr/>
    </dgm:pt>
    <dgm:pt modelId="{D788438C-D697-461C-BAEA-D22D1DF346D5}">
      <dgm:prSet phldrT="[Text]"/>
      <dgm:spPr/>
      <dgm:t>
        <a:bodyPr/>
        <a:lstStyle/>
        <a:p>
          <a:r>
            <a:rPr lang="en-US" dirty="0" smtClean="0"/>
            <a:t>Normal Functions</a:t>
          </a:r>
          <a:endParaRPr lang="en-US" dirty="0"/>
        </a:p>
      </dgm:t>
    </dgm:pt>
    <dgm:pt modelId="{AB434D6D-E184-41AB-AFB2-83C5698B4BD9}" type="parTrans" cxnId="{A8B0DC0D-F609-48AF-9D39-DE8D451CC7EA}">
      <dgm:prSet/>
      <dgm:spPr/>
      <dgm:t>
        <a:bodyPr/>
        <a:lstStyle/>
        <a:p>
          <a:endParaRPr lang="en-US"/>
        </a:p>
      </dgm:t>
    </dgm:pt>
    <dgm:pt modelId="{0EF81D8C-3D12-4F79-917B-5FF4AF7B584B}" type="sibTrans" cxnId="{A8B0DC0D-F609-48AF-9D39-DE8D451CC7EA}">
      <dgm:prSet/>
      <dgm:spPr/>
      <dgm:t>
        <a:bodyPr/>
        <a:lstStyle/>
        <a:p>
          <a:endParaRPr lang="en-US"/>
        </a:p>
      </dgm:t>
    </dgm:pt>
    <dgm:pt modelId="{EB5D9C9E-83B8-401E-9DA5-A7B6E6396C9C}">
      <dgm:prSet phldrT="[Text]"/>
      <dgm:spPr/>
      <dgm:t>
        <a:bodyPr/>
        <a:lstStyle/>
        <a:p>
          <a:r>
            <a:rPr lang="en-US" dirty="0" smtClean="0"/>
            <a:t>Special Functions</a:t>
          </a:r>
          <a:endParaRPr lang="en-US" dirty="0"/>
        </a:p>
      </dgm:t>
    </dgm:pt>
    <dgm:pt modelId="{1AFEF74B-6A31-45A8-B450-41980DC32E23}" type="parTrans" cxnId="{71DEFA3C-7BDF-4F91-BE37-57BF06A07965}">
      <dgm:prSet/>
      <dgm:spPr/>
      <dgm:t>
        <a:bodyPr/>
        <a:lstStyle/>
        <a:p>
          <a:endParaRPr lang="en-US"/>
        </a:p>
      </dgm:t>
    </dgm:pt>
    <dgm:pt modelId="{0612D5A5-9006-4CEA-AD44-708FDB4DB8BC}" type="sibTrans" cxnId="{71DEFA3C-7BDF-4F91-BE37-57BF06A07965}">
      <dgm:prSet/>
      <dgm:spPr/>
      <dgm:t>
        <a:bodyPr/>
        <a:lstStyle/>
        <a:p>
          <a:endParaRPr lang="en-US"/>
        </a:p>
      </dgm:t>
    </dgm:pt>
    <dgm:pt modelId="{DAB812DF-A307-4929-89BB-BA25FDA58AA8}">
      <dgm:prSet/>
      <dgm:spPr/>
      <dgm:t>
        <a:bodyPr/>
        <a:lstStyle/>
        <a:p>
          <a:r>
            <a:rPr lang="en-US" dirty="0" smtClean="0"/>
            <a:t>Anchorage </a:t>
          </a:r>
          <a:endParaRPr lang="en-US" dirty="0"/>
        </a:p>
      </dgm:t>
    </dgm:pt>
    <dgm:pt modelId="{A3CBBED4-3516-47C5-96B3-4213F84162BD}" type="parTrans" cxnId="{D75209EA-4877-4A32-9EEE-E53574F637CB}">
      <dgm:prSet/>
      <dgm:spPr/>
      <dgm:t>
        <a:bodyPr/>
        <a:lstStyle/>
        <a:p>
          <a:endParaRPr lang="en-US"/>
        </a:p>
      </dgm:t>
    </dgm:pt>
    <dgm:pt modelId="{E5341E98-F325-48F3-82BC-1D39B567BF7E}" type="sibTrans" cxnId="{D75209EA-4877-4A32-9EEE-E53574F637CB}">
      <dgm:prSet/>
      <dgm:spPr/>
      <dgm:t>
        <a:bodyPr/>
        <a:lstStyle/>
        <a:p>
          <a:endParaRPr lang="en-US"/>
        </a:p>
      </dgm:t>
    </dgm:pt>
    <dgm:pt modelId="{70D4FAC7-BC34-4D9A-926E-DA75C80AA071}">
      <dgm:prSet/>
      <dgm:spPr/>
      <dgm:t>
        <a:bodyPr/>
        <a:lstStyle/>
        <a:p>
          <a:r>
            <a:rPr lang="en-US" dirty="0" smtClean="0"/>
            <a:t>Physiological- absorption and conduction</a:t>
          </a:r>
          <a:endParaRPr lang="en-US" dirty="0"/>
        </a:p>
      </dgm:t>
    </dgm:pt>
    <dgm:pt modelId="{EDD25D4C-7DBE-4969-AD29-3600EF7559FC}" type="parTrans" cxnId="{78E9B33D-FCBB-4A01-8CEA-F8C9B96D6F8A}">
      <dgm:prSet/>
      <dgm:spPr/>
      <dgm:t>
        <a:bodyPr/>
        <a:lstStyle/>
        <a:p>
          <a:endParaRPr lang="en-US"/>
        </a:p>
      </dgm:t>
    </dgm:pt>
    <dgm:pt modelId="{690F6A88-51B3-4461-A120-EAE0C723321A}" type="sibTrans" cxnId="{78E9B33D-FCBB-4A01-8CEA-F8C9B96D6F8A}">
      <dgm:prSet/>
      <dgm:spPr/>
      <dgm:t>
        <a:bodyPr/>
        <a:lstStyle/>
        <a:p>
          <a:endParaRPr lang="en-US"/>
        </a:p>
      </dgm:t>
    </dgm:pt>
    <dgm:pt modelId="{70895C6C-8D3F-46C0-845C-8565B4793702}">
      <dgm:prSet/>
      <dgm:spPr/>
      <dgm:t>
        <a:bodyPr/>
        <a:lstStyle/>
        <a:p>
          <a:r>
            <a:rPr lang="en-US" dirty="0" smtClean="0"/>
            <a:t>Storage of food</a:t>
          </a:r>
          <a:endParaRPr lang="en-US" dirty="0"/>
        </a:p>
      </dgm:t>
    </dgm:pt>
    <dgm:pt modelId="{ADE3D0E6-63FF-4FCA-9DE2-AEF19AE90AF8}" type="parTrans" cxnId="{BE5B4942-3D77-4A78-8C9D-9BB86C363E99}">
      <dgm:prSet/>
      <dgm:spPr/>
      <dgm:t>
        <a:bodyPr/>
        <a:lstStyle/>
        <a:p>
          <a:endParaRPr lang="en-US"/>
        </a:p>
      </dgm:t>
    </dgm:pt>
    <dgm:pt modelId="{4A7EABFC-FFA1-4338-8C9B-43D628E27FD1}" type="sibTrans" cxnId="{BE5B4942-3D77-4A78-8C9D-9BB86C363E99}">
      <dgm:prSet/>
      <dgm:spPr/>
      <dgm:t>
        <a:bodyPr/>
        <a:lstStyle/>
        <a:p>
          <a:endParaRPr lang="en-US"/>
        </a:p>
      </dgm:t>
    </dgm:pt>
    <dgm:pt modelId="{49304357-D3B9-4930-96D0-7D6749473D78}">
      <dgm:prSet/>
      <dgm:spPr/>
      <dgm:t>
        <a:bodyPr/>
        <a:lstStyle/>
        <a:p>
          <a:r>
            <a:rPr lang="en-US" dirty="0" smtClean="0"/>
            <a:t>Support</a:t>
          </a:r>
          <a:endParaRPr lang="en-US" dirty="0"/>
        </a:p>
      </dgm:t>
    </dgm:pt>
    <dgm:pt modelId="{4DB74F01-0BA0-496B-9EEB-8F3809AD7594}" type="parTrans" cxnId="{3F4FB562-F093-4A00-A27F-CDBC94574C97}">
      <dgm:prSet/>
      <dgm:spPr/>
      <dgm:t>
        <a:bodyPr/>
        <a:lstStyle/>
        <a:p>
          <a:endParaRPr lang="en-US"/>
        </a:p>
      </dgm:t>
    </dgm:pt>
    <dgm:pt modelId="{C2E818C5-B23D-4F0D-899D-5B91A6B4493C}" type="sibTrans" cxnId="{3F4FB562-F093-4A00-A27F-CDBC94574C97}">
      <dgm:prSet/>
      <dgm:spPr/>
      <dgm:t>
        <a:bodyPr/>
        <a:lstStyle/>
        <a:p>
          <a:endParaRPr lang="en-US"/>
        </a:p>
      </dgm:t>
    </dgm:pt>
    <dgm:pt modelId="{3CA5BBE0-C4E8-44AA-BF26-7DD7EBC97173}">
      <dgm:prSet/>
      <dgm:spPr/>
      <dgm:t>
        <a:bodyPr/>
        <a:lstStyle/>
        <a:p>
          <a:r>
            <a:rPr lang="en-US" dirty="0" smtClean="0"/>
            <a:t>Climbing</a:t>
          </a:r>
          <a:endParaRPr lang="en-US" dirty="0"/>
        </a:p>
      </dgm:t>
    </dgm:pt>
    <dgm:pt modelId="{CDDA1879-F30B-4C73-9FF2-409685350C35}" type="parTrans" cxnId="{08B43F86-45B9-4029-A101-2C88E9E989BE}">
      <dgm:prSet/>
      <dgm:spPr/>
      <dgm:t>
        <a:bodyPr/>
        <a:lstStyle/>
        <a:p>
          <a:endParaRPr lang="en-US"/>
        </a:p>
      </dgm:t>
    </dgm:pt>
    <dgm:pt modelId="{784BA5D3-0D1B-403D-B117-154EA3F4CB3E}" type="sibTrans" cxnId="{08B43F86-45B9-4029-A101-2C88E9E989BE}">
      <dgm:prSet/>
      <dgm:spPr/>
      <dgm:t>
        <a:bodyPr/>
        <a:lstStyle/>
        <a:p>
          <a:endParaRPr lang="en-US"/>
        </a:p>
      </dgm:t>
    </dgm:pt>
    <dgm:pt modelId="{754B3C9F-80B4-4225-808E-88BA9377E3E1}">
      <dgm:prSet/>
      <dgm:spPr/>
      <dgm:t>
        <a:bodyPr/>
        <a:lstStyle/>
        <a:p>
          <a:r>
            <a:rPr lang="en-US" dirty="0" smtClean="0"/>
            <a:t>Obtaining moisture from air</a:t>
          </a:r>
          <a:endParaRPr lang="en-US" dirty="0"/>
        </a:p>
      </dgm:t>
    </dgm:pt>
    <dgm:pt modelId="{94561B73-6FF0-40A3-BE38-D117E2F29387}" type="parTrans" cxnId="{8AEDCBF3-85A1-4656-A1F2-3C8BE3B8D76D}">
      <dgm:prSet/>
      <dgm:spPr/>
      <dgm:t>
        <a:bodyPr/>
        <a:lstStyle/>
        <a:p>
          <a:endParaRPr lang="en-US"/>
        </a:p>
      </dgm:t>
    </dgm:pt>
    <dgm:pt modelId="{511B375E-97DB-4A8F-BE8F-668DC6FD0D7F}" type="sibTrans" cxnId="{8AEDCBF3-85A1-4656-A1F2-3C8BE3B8D76D}">
      <dgm:prSet/>
      <dgm:spPr/>
      <dgm:t>
        <a:bodyPr/>
        <a:lstStyle/>
        <a:p>
          <a:endParaRPr lang="en-US"/>
        </a:p>
      </dgm:t>
    </dgm:pt>
    <dgm:pt modelId="{3F265DC7-614D-469C-A8ED-F6C79C0B8826}">
      <dgm:prSet/>
      <dgm:spPr/>
      <dgm:t>
        <a:bodyPr/>
        <a:lstStyle/>
        <a:p>
          <a:r>
            <a:rPr lang="en-US" dirty="0" smtClean="0"/>
            <a:t>Gaseous exchange</a:t>
          </a:r>
          <a:endParaRPr lang="en-US" dirty="0"/>
        </a:p>
      </dgm:t>
    </dgm:pt>
    <dgm:pt modelId="{5B551396-59DC-475D-86E0-CE7689035BD7}" type="parTrans" cxnId="{6D120624-6885-4A52-9155-39948048553E}">
      <dgm:prSet/>
      <dgm:spPr/>
      <dgm:t>
        <a:bodyPr/>
        <a:lstStyle/>
        <a:p>
          <a:endParaRPr lang="en-US"/>
        </a:p>
      </dgm:t>
    </dgm:pt>
    <dgm:pt modelId="{722AF53F-A1CE-47F1-A2BD-DB65B1A5B4CA}" type="sibTrans" cxnId="{6D120624-6885-4A52-9155-39948048553E}">
      <dgm:prSet/>
      <dgm:spPr/>
      <dgm:t>
        <a:bodyPr/>
        <a:lstStyle/>
        <a:p>
          <a:endParaRPr lang="en-US"/>
        </a:p>
      </dgm:t>
    </dgm:pt>
    <dgm:pt modelId="{435A42B7-5D5E-4938-B35D-944931BF937A}">
      <dgm:prSet/>
      <dgm:spPr/>
      <dgm:t>
        <a:bodyPr/>
        <a:lstStyle/>
        <a:p>
          <a:r>
            <a:rPr lang="en-US" dirty="0" smtClean="0"/>
            <a:t>Buoyancy</a:t>
          </a:r>
          <a:endParaRPr lang="en-US" dirty="0"/>
        </a:p>
      </dgm:t>
    </dgm:pt>
    <dgm:pt modelId="{ACA93495-53C7-4AD1-A042-7EBBDB0398DB}" type="parTrans" cxnId="{9BA96EFD-AD56-4CC6-A9DA-CDD1B2F4869B}">
      <dgm:prSet/>
      <dgm:spPr/>
    </dgm:pt>
    <dgm:pt modelId="{CA50B17E-A834-40B0-9D00-BDC7C18458D8}" type="sibTrans" cxnId="{9BA96EFD-AD56-4CC6-A9DA-CDD1B2F4869B}">
      <dgm:prSet/>
      <dgm:spPr/>
    </dgm:pt>
    <dgm:pt modelId="{DE112E67-CBDD-4AA9-BFA5-B27484D3180F}" type="pres">
      <dgm:prSet presAssocID="{C2015282-F429-45C7-83C1-C5C53607CBC6}" presName="diagram" presStyleCnt="0">
        <dgm:presLayoutVars>
          <dgm:dir/>
          <dgm:animLvl val="lvl"/>
          <dgm:resizeHandles val="exact"/>
        </dgm:presLayoutVars>
      </dgm:prSet>
      <dgm:spPr/>
    </dgm:pt>
    <dgm:pt modelId="{FB4C4AB5-7F7E-4062-A99F-374ECCD28378}" type="pres">
      <dgm:prSet presAssocID="{D788438C-D697-461C-BAEA-D22D1DF346D5}" presName="compNode" presStyleCnt="0"/>
      <dgm:spPr/>
    </dgm:pt>
    <dgm:pt modelId="{31908094-CF93-4AEC-B9AD-1871CB91180C}" type="pres">
      <dgm:prSet presAssocID="{D788438C-D697-461C-BAEA-D22D1DF346D5}" presName="childRect" presStyleLbl="bgAcc1" presStyleIdx="0" presStyleCnt="2">
        <dgm:presLayoutVars>
          <dgm:bulletEnabled val="1"/>
        </dgm:presLayoutVars>
      </dgm:prSet>
      <dgm:spPr/>
      <dgm:t>
        <a:bodyPr/>
        <a:lstStyle/>
        <a:p>
          <a:endParaRPr lang="en-US"/>
        </a:p>
      </dgm:t>
    </dgm:pt>
    <dgm:pt modelId="{40AB7ABA-61FA-44F8-87B4-150F583265CE}" type="pres">
      <dgm:prSet presAssocID="{D788438C-D697-461C-BAEA-D22D1DF346D5}" presName="parentText" presStyleLbl="node1" presStyleIdx="0" presStyleCnt="0">
        <dgm:presLayoutVars>
          <dgm:chMax val="0"/>
          <dgm:bulletEnabled val="1"/>
        </dgm:presLayoutVars>
      </dgm:prSet>
      <dgm:spPr/>
      <dgm:t>
        <a:bodyPr/>
        <a:lstStyle/>
        <a:p>
          <a:endParaRPr lang="en-US"/>
        </a:p>
      </dgm:t>
    </dgm:pt>
    <dgm:pt modelId="{9C7934B1-3993-449C-B02B-EF050547DA29}" type="pres">
      <dgm:prSet presAssocID="{D788438C-D697-461C-BAEA-D22D1DF346D5}" presName="parentRect" presStyleLbl="alignNode1" presStyleIdx="0" presStyleCnt="2"/>
      <dgm:spPr/>
      <dgm:t>
        <a:bodyPr/>
        <a:lstStyle/>
        <a:p>
          <a:endParaRPr lang="en-US"/>
        </a:p>
      </dgm:t>
    </dgm:pt>
    <dgm:pt modelId="{8459AA4D-CE36-4DB4-BEBC-E4783970A83B}" type="pres">
      <dgm:prSet presAssocID="{D788438C-D697-461C-BAEA-D22D1DF346D5}" presName="adorn" presStyleLbl="fgAccFollowNode1" presStyleIdx="0" presStyleCnt="2"/>
      <dgm:spPr/>
    </dgm:pt>
    <dgm:pt modelId="{A8A1D33C-1741-40B8-BC2A-D0FDF16DE4C6}" type="pres">
      <dgm:prSet presAssocID="{0EF81D8C-3D12-4F79-917B-5FF4AF7B584B}" presName="sibTrans" presStyleLbl="sibTrans2D1" presStyleIdx="0" presStyleCnt="0"/>
      <dgm:spPr/>
      <dgm:t>
        <a:bodyPr/>
        <a:lstStyle/>
        <a:p>
          <a:endParaRPr lang="en-US"/>
        </a:p>
      </dgm:t>
    </dgm:pt>
    <dgm:pt modelId="{42E434F9-72CF-49BE-8D8B-0F4B04D58BBA}" type="pres">
      <dgm:prSet presAssocID="{EB5D9C9E-83B8-401E-9DA5-A7B6E6396C9C}" presName="compNode" presStyleCnt="0"/>
      <dgm:spPr/>
    </dgm:pt>
    <dgm:pt modelId="{A20F9897-3795-4603-B5FE-25F30C5E0F56}" type="pres">
      <dgm:prSet presAssocID="{EB5D9C9E-83B8-401E-9DA5-A7B6E6396C9C}" presName="childRect" presStyleLbl="bgAcc1" presStyleIdx="1" presStyleCnt="2">
        <dgm:presLayoutVars>
          <dgm:bulletEnabled val="1"/>
        </dgm:presLayoutVars>
      </dgm:prSet>
      <dgm:spPr/>
      <dgm:t>
        <a:bodyPr/>
        <a:lstStyle/>
        <a:p>
          <a:endParaRPr lang="en-US"/>
        </a:p>
      </dgm:t>
    </dgm:pt>
    <dgm:pt modelId="{8F962ECE-498B-4ED2-8056-384897BAA03A}" type="pres">
      <dgm:prSet presAssocID="{EB5D9C9E-83B8-401E-9DA5-A7B6E6396C9C}" presName="parentText" presStyleLbl="node1" presStyleIdx="0" presStyleCnt="0">
        <dgm:presLayoutVars>
          <dgm:chMax val="0"/>
          <dgm:bulletEnabled val="1"/>
        </dgm:presLayoutVars>
      </dgm:prSet>
      <dgm:spPr/>
      <dgm:t>
        <a:bodyPr/>
        <a:lstStyle/>
        <a:p>
          <a:endParaRPr lang="en-US"/>
        </a:p>
      </dgm:t>
    </dgm:pt>
    <dgm:pt modelId="{EFFB2985-B55C-45B8-895D-D100FC5B1E10}" type="pres">
      <dgm:prSet presAssocID="{EB5D9C9E-83B8-401E-9DA5-A7B6E6396C9C}" presName="parentRect" presStyleLbl="alignNode1" presStyleIdx="1" presStyleCnt="2"/>
      <dgm:spPr/>
      <dgm:t>
        <a:bodyPr/>
        <a:lstStyle/>
        <a:p>
          <a:endParaRPr lang="en-US"/>
        </a:p>
      </dgm:t>
    </dgm:pt>
    <dgm:pt modelId="{316DF953-718F-4EE4-AE2D-33DD10C4D490}" type="pres">
      <dgm:prSet presAssocID="{EB5D9C9E-83B8-401E-9DA5-A7B6E6396C9C}" presName="adorn" presStyleLbl="fgAccFollowNode1" presStyleIdx="1" presStyleCnt="2"/>
      <dgm:spPr/>
    </dgm:pt>
  </dgm:ptLst>
  <dgm:cxnLst>
    <dgm:cxn modelId="{FA1CB6EA-18CB-45A7-A68A-9F1B716D1011}" type="presOf" srcId="{3CA5BBE0-C4E8-44AA-BF26-7DD7EBC97173}" destId="{A20F9897-3795-4603-B5FE-25F30C5E0F56}" srcOrd="0" destOrd="2" presId="urn:microsoft.com/office/officeart/2005/8/layout/bList2#1"/>
    <dgm:cxn modelId="{A8B0DC0D-F609-48AF-9D39-DE8D451CC7EA}" srcId="{C2015282-F429-45C7-83C1-C5C53607CBC6}" destId="{D788438C-D697-461C-BAEA-D22D1DF346D5}" srcOrd="0" destOrd="0" parTransId="{AB434D6D-E184-41AB-AFB2-83C5698B4BD9}" sibTransId="{0EF81D8C-3D12-4F79-917B-5FF4AF7B584B}"/>
    <dgm:cxn modelId="{9AAD0DBC-F50A-4E25-BAB4-6A895468EDE2}" type="presOf" srcId="{EB5D9C9E-83B8-401E-9DA5-A7B6E6396C9C}" destId="{8F962ECE-498B-4ED2-8056-384897BAA03A}" srcOrd="0" destOrd="0" presId="urn:microsoft.com/office/officeart/2005/8/layout/bList2#1"/>
    <dgm:cxn modelId="{AF82F834-3EA9-4666-BE2A-8F8B0E824A6B}" type="presOf" srcId="{49304357-D3B9-4930-96D0-7D6749473D78}" destId="{A20F9897-3795-4603-B5FE-25F30C5E0F56}" srcOrd="0" destOrd="1" presId="urn:microsoft.com/office/officeart/2005/8/layout/bList2#1"/>
    <dgm:cxn modelId="{7C1C3C40-C265-453C-8D79-4EAD32E42DD9}" type="presOf" srcId="{70895C6C-8D3F-46C0-845C-8565B4793702}" destId="{A20F9897-3795-4603-B5FE-25F30C5E0F56}" srcOrd="0" destOrd="0" presId="urn:microsoft.com/office/officeart/2005/8/layout/bList2#1"/>
    <dgm:cxn modelId="{BE5B4942-3D77-4A78-8C9D-9BB86C363E99}" srcId="{EB5D9C9E-83B8-401E-9DA5-A7B6E6396C9C}" destId="{70895C6C-8D3F-46C0-845C-8565B4793702}" srcOrd="0" destOrd="0" parTransId="{ADE3D0E6-63FF-4FCA-9DE2-AEF19AE90AF8}" sibTransId="{4A7EABFC-FFA1-4338-8C9B-43D628E27FD1}"/>
    <dgm:cxn modelId="{71D56BC1-1E6B-4F51-89CD-D3D290911DD1}" type="presOf" srcId="{0EF81D8C-3D12-4F79-917B-5FF4AF7B584B}" destId="{A8A1D33C-1741-40B8-BC2A-D0FDF16DE4C6}" srcOrd="0" destOrd="0" presId="urn:microsoft.com/office/officeart/2005/8/layout/bList2#1"/>
    <dgm:cxn modelId="{6FD83F25-A104-44E0-B9BF-010186007A98}" type="presOf" srcId="{D788438C-D697-461C-BAEA-D22D1DF346D5}" destId="{40AB7ABA-61FA-44F8-87B4-150F583265CE}" srcOrd="0" destOrd="0" presId="urn:microsoft.com/office/officeart/2005/8/layout/bList2#1"/>
    <dgm:cxn modelId="{71DEFA3C-7BDF-4F91-BE37-57BF06A07965}" srcId="{C2015282-F429-45C7-83C1-C5C53607CBC6}" destId="{EB5D9C9E-83B8-401E-9DA5-A7B6E6396C9C}" srcOrd="1" destOrd="0" parTransId="{1AFEF74B-6A31-45A8-B450-41980DC32E23}" sibTransId="{0612D5A5-9006-4CEA-AD44-708FDB4DB8BC}"/>
    <dgm:cxn modelId="{08B43F86-45B9-4029-A101-2C88E9E989BE}" srcId="{EB5D9C9E-83B8-401E-9DA5-A7B6E6396C9C}" destId="{3CA5BBE0-C4E8-44AA-BF26-7DD7EBC97173}" srcOrd="2" destOrd="0" parTransId="{CDDA1879-F30B-4C73-9FF2-409685350C35}" sibTransId="{784BA5D3-0D1B-403D-B117-154EA3F4CB3E}"/>
    <dgm:cxn modelId="{78E9B33D-FCBB-4A01-8CEA-F8C9B96D6F8A}" srcId="{D788438C-D697-461C-BAEA-D22D1DF346D5}" destId="{70D4FAC7-BC34-4D9A-926E-DA75C80AA071}" srcOrd="1" destOrd="0" parTransId="{EDD25D4C-7DBE-4969-AD29-3600EF7559FC}" sibTransId="{690F6A88-51B3-4461-A120-EAE0C723321A}"/>
    <dgm:cxn modelId="{F635C265-F948-41BA-AD0B-5E187E2F2EAE}" type="presOf" srcId="{435A42B7-5D5E-4938-B35D-944931BF937A}" destId="{A20F9897-3795-4603-B5FE-25F30C5E0F56}" srcOrd="0" destOrd="3" presId="urn:microsoft.com/office/officeart/2005/8/layout/bList2#1"/>
    <dgm:cxn modelId="{3F4FB562-F093-4A00-A27F-CDBC94574C97}" srcId="{EB5D9C9E-83B8-401E-9DA5-A7B6E6396C9C}" destId="{49304357-D3B9-4930-96D0-7D6749473D78}" srcOrd="1" destOrd="0" parTransId="{4DB74F01-0BA0-496B-9EEB-8F3809AD7594}" sibTransId="{C2E818C5-B23D-4F0D-899D-5B91A6B4493C}"/>
    <dgm:cxn modelId="{721A06C5-4786-4FBA-BDD3-4457761F2170}" type="presOf" srcId="{EB5D9C9E-83B8-401E-9DA5-A7B6E6396C9C}" destId="{EFFB2985-B55C-45B8-895D-D100FC5B1E10}" srcOrd="1" destOrd="0" presId="urn:microsoft.com/office/officeart/2005/8/layout/bList2#1"/>
    <dgm:cxn modelId="{8AEDCBF3-85A1-4656-A1F2-3C8BE3B8D76D}" srcId="{EB5D9C9E-83B8-401E-9DA5-A7B6E6396C9C}" destId="{754B3C9F-80B4-4225-808E-88BA9377E3E1}" srcOrd="4" destOrd="0" parTransId="{94561B73-6FF0-40A3-BE38-D117E2F29387}" sibTransId="{511B375E-97DB-4A8F-BE8F-668DC6FD0D7F}"/>
    <dgm:cxn modelId="{BDD16E94-711A-42EA-8B3D-A9912D5D93FC}" type="presOf" srcId="{DAB812DF-A307-4929-89BB-BA25FDA58AA8}" destId="{31908094-CF93-4AEC-B9AD-1871CB91180C}" srcOrd="0" destOrd="0" presId="urn:microsoft.com/office/officeart/2005/8/layout/bList2#1"/>
    <dgm:cxn modelId="{ED2856AC-38F0-474E-A7B0-741590B70A95}" type="presOf" srcId="{754B3C9F-80B4-4225-808E-88BA9377E3E1}" destId="{A20F9897-3795-4603-B5FE-25F30C5E0F56}" srcOrd="0" destOrd="4" presId="urn:microsoft.com/office/officeart/2005/8/layout/bList2#1"/>
    <dgm:cxn modelId="{9BA96EFD-AD56-4CC6-A9DA-CDD1B2F4869B}" srcId="{EB5D9C9E-83B8-401E-9DA5-A7B6E6396C9C}" destId="{435A42B7-5D5E-4938-B35D-944931BF937A}" srcOrd="3" destOrd="0" parTransId="{ACA93495-53C7-4AD1-A042-7EBBDB0398DB}" sibTransId="{CA50B17E-A834-40B0-9D00-BDC7C18458D8}"/>
    <dgm:cxn modelId="{23363F84-E904-40FC-86FB-260EC03CC339}" type="presOf" srcId="{D788438C-D697-461C-BAEA-D22D1DF346D5}" destId="{9C7934B1-3993-449C-B02B-EF050547DA29}" srcOrd="1" destOrd="0" presId="urn:microsoft.com/office/officeart/2005/8/layout/bList2#1"/>
    <dgm:cxn modelId="{D75209EA-4877-4A32-9EEE-E53574F637CB}" srcId="{D788438C-D697-461C-BAEA-D22D1DF346D5}" destId="{DAB812DF-A307-4929-89BB-BA25FDA58AA8}" srcOrd="0" destOrd="0" parTransId="{A3CBBED4-3516-47C5-96B3-4213F84162BD}" sibTransId="{E5341E98-F325-48F3-82BC-1D39B567BF7E}"/>
    <dgm:cxn modelId="{7A2849DA-ED0C-4074-AD41-33CC855E6AC9}" type="presOf" srcId="{70D4FAC7-BC34-4D9A-926E-DA75C80AA071}" destId="{31908094-CF93-4AEC-B9AD-1871CB91180C}" srcOrd="0" destOrd="1" presId="urn:microsoft.com/office/officeart/2005/8/layout/bList2#1"/>
    <dgm:cxn modelId="{6F0410A0-8F6D-486A-8B9D-6D288BA358D6}" type="presOf" srcId="{3F265DC7-614D-469C-A8ED-F6C79C0B8826}" destId="{A20F9897-3795-4603-B5FE-25F30C5E0F56}" srcOrd="0" destOrd="5" presId="urn:microsoft.com/office/officeart/2005/8/layout/bList2#1"/>
    <dgm:cxn modelId="{9FDE0DB7-84B2-49E8-97D4-5349E2CD6064}" type="presOf" srcId="{C2015282-F429-45C7-83C1-C5C53607CBC6}" destId="{DE112E67-CBDD-4AA9-BFA5-B27484D3180F}" srcOrd="0" destOrd="0" presId="urn:microsoft.com/office/officeart/2005/8/layout/bList2#1"/>
    <dgm:cxn modelId="{6D120624-6885-4A52-9155-39948048553E}" srcId="{EB5D9C9E-83B8-401E-9DA5-A7B6E6396C9C}" destId="{3F265DC7-614D-469C-A8ED-F6C79C0B8826}" srcOrd="5" destOrd="0" parTransId="{5B551396-59DC-475D-86E0-CE7689035BD7}" sibTransId="{722AF53F-A1CE-47F1-A2BD-DB65B1A5B4CA}"/>
    <dgm:cxn modelId="{E5285BEA-2841-4DFD-9EC3-297FBC15E86E}" type="presParOf" srcId="{DE112E67-CBDD-4AA9-BFA5-B27484D3180F}" destId="{FB4C4AB5-7F7E-4062-A99F-374ECCD28378}" srcOrd="0" destOrd="0" presId="urn:microsoft.com/office/officeart/2005/8/layout/bList2#1"/>
    <dgm:cxn modelId="{B53A5F37-C248-44CA-B247-54FE4FB35F44}" type="presParOf" srcId="{FB4C4AB5-7F7E-4062-A99F-374ECCD28378}" destId="{31908094-CF93-4AEC-B9AD-1871CB91180C}" srcOrd="0" destOrd="0" presId="urn:microsoft.com/office/officeart/2005/8/layout/bList2#1"/>
    <dgm:cxn modelId="{48A5F855-04C1-4512-8A51-6A0015CC4707}" type="presParOf" srcId="{FB4C4AB5-7F7E-4062-A99F-374ECCD28378}" destId="{40AB7ABA-61FA-44F8-87B4-150F583265CE}" srcOrd="1" destOrd="0" presId="urn:microsoft.com/office/officeart/2005/8/layout/bList2#1"/>
    <dgm:cxn modelId="{E16009C4-FFA0-43CE-AB62-7ADAF61DD8E3}" type="presParOf" srcId="{FB4C4AB5-7F7E-4062-A99F-374ECCD28378}" destId="{9C7934B1-3993-449C-B02B-EF050547DA29}" srcOrd="2" destOrd="0" presId="urn:microsoft.com/office/officeart/2005/8/layout/bList2#1"/>
    <dgm:cxn modelId="{3572E6BA-3310-4B27-B64B-19279E639271}" type="presParOf" srcId="{FB4C4AB5-7F7E-4062-A99F-374ECCD28378}" destId="{8459AA4D-CE36-4DB4-BEBC-E4783970A83B}" srcOrd="3" destOrd="0" presId="urn:microsoft.com/office/officeart/2005/8/layout/bList2#1"/>
    <dgm:cxn modelId="{0682F411-D5F6-473B-86F7-566D9F64B5CA}" type="presParOf" srcId="{DE112E67-CBDD-4AA9-BFA5-B27484D3180F}" destId="{A8A1D33C-1741-40B8-BC2A-D0FDF16DE4C6}" srcOrd="1" destOrd="0" presId="urn:microsoft.com/office/officeart/2005/8/layout/bList2#1"/>
    <dgm:cxn modelId="{3C068B42-4E32-477C-8EE9-CC1B14727D74}" type="presParOf" srcId="{DE112E67-CBDD-4AA9-BFA5-B27484D3180F}" destId="{42E434F9-72CF-49BE-8D8B-0F4B04D58BBA}" srcOrd="2" destOrd="0" presId="urn:microsoft.com/office/officeart/2005/8/layout/bList2#1"/>
    <dgm:cxn modelId="{B619AB68-A3B9-4403-AB17-80B4141167DD}" type="presParOf" srcId="{42E434F9-72CF-49BE-8D8B-0F4B04D58BBA}" destId="{A20F9897-3795-4603-B5FE-25F30C5E0F56}" srcOrd="0" destOrd="0" presId="urn:microsoft.com/office/officeart/2005/8/layout/bList2#1"/>
    <dgm:cxn modelId="{48C84FA2-3D03-4A64-9F40-E1B8690CDDDD}" type="presParOf" srcId="{42E434F9-72CF-49BE-8D8B-0F4B04D58BBA}" destId="{8F962ECE-498B-4ED2-8056-384897BAA03A}" srcOrd="1" destOrd="0" presId="urn:microsoft.com/office/officeart/2005/8/layout/bList2#1"/>
    <dgm:cxn modelId="{E6B606DD-1D20-42A8-A961-07E869349313}" type="presParOf" srcId="{42E434F9-72CF-49BE-8D8B-0F4B04D58BBA}" destId="{EFFB2985-B55C-45B8-895D-D100FC5B1E10}" srcOrd="2" destOrd="0" presId="urn:microsoft.com/office/officeart/2005/8/layout/bList2#1"/>
    <dgm:cxn modelId="{32A9E688-4447-49BD-815E-4289975FE4E1}" type="presParOf" srcId="{42E434F9-72CF-49BE-8D8B-0F4B04D58BBA}" destId="{316DF953-718F-4EE4-AE2D-33DD10C4D490}" srcOrd="3" destOrd="0" presId="urn:microsoft.com/office/officeart/2005/8/layout/b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08094-CF93-4AEC-B9AD-1871CB91180C}">
      <dsp:nvSpPr>
        <dsp:cNvPr id="0" name=""/>
        <dsp:cNvSpPr/>
      </dsp:nvSpPr>
      <dsp:spPr>
        <a:xfrm>
          <a:off x="3389" y="111349"/>
          <a:ext cx="3664469" cy="2735449"/>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Anchorage </a:t>
          </a:r>
          <a:endParaRPr lang="en-US" sz="2300" kern="1200" dirty="0"/>
        </a:p>
        <a:p>
          <a:pPr marL="228600" lvl="1" indent="-228600" algn="l" defTabSz="1022350">
            <a:lnSpc>
              <a:spcPct val="90000"/>
            </a:lnSpc>
            <a:spcBef>
              <a:spcPct val="0"/>
            </a:spcBef>
            <a:spcAft>
              <a:spcPct val="15000"/>
            </a:spcAft>
            <a:buChar char="••"/>
          </a:pPr>
          <a:r>
            <a:rPr lang="en-US" sz="2300" kern="1200" dirty="0" smtClean="0"/>
            <a:t>Physiological- absorption and conduction</a:t>
          </a:r>
          <a:endParaRPr lang="en-US" sz="2300" kern="1200" dirty="0"/>
        </a:p>
      </dsp:txBody>
      <dsp:txXfrm>
        <a:off x="67484" y="175444"/>
        <a:ext cx="3536279" cy="2671354"/>
      </dsp:txXfrm>
    </dsp:sp>
    <dsp:sp modelId="{9C7934B1-3993-449C-B02B-EF050547DA29}">
      <dsp:nvSpPr>
        <dsp:cNvPr id="0" name=""/>
        <dsp:cNvSpPr/>
      </dsp:nvSpPr>
      <dsp:spPr>
        <a:xfrm>
          <a:off x="3389" y="2846798"/>
          <a:ext cx="3664469" cy="1176243"/>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60020" tIns="0" rIns="53340" bIns="0" numCol="1" spcCol="1270" anchor="ctr" anchorCtr="0">
          <a:noAutofit/>
        </a:bodyPr>
        <a:lstStyle/>
        <a:p>
          <a:pPr lvl="0" algn="l" defTabSz="1866900">
            <a:lnSpc>
              <a:spcPct val="90000"/>
            </a:lnSpc>
            <a:spcBef>
              <a:spcPct val="0"/>
            </a:spcBef>
            <a:spcAft>
              <a:spcPct val="35000"/>
            </a:spcAft>
          </a:pPr>
          <a:r>
            <a:rPr lang="en-US" sz="4200" kern="1200" dirty="0" smtClean="0"/>
            <a:t>Normal Functions</a:t>
          </a:r>
          <a:endParaRPr lang="en-US" sz="4200" kern="1200" dirty="0"/>
        </a:p>
      </dsp:txBody>
      <dsp:txXfrm>
        <a:off x="3389" y="2846798"/>
        <a:ext cx="2580612" cy="1176243"/>
      </dsp:txXfrm>
    </dsp:sp>
    <dsp:sp modelId="{8459AA4D-CE36-4DB4-BEBC-E4783970A83B}">
      <dsp:nvSpPr>
        <dsp:cNvPr id="0" name=""/>
        <dsp:cNvSpPr/>
      </dsp:nvSpPr>
      <dsp:spPr>
        <a:xfrm>
          <a:off x="2687663" y="3033634"/>
          <a:ext cx="1282564" cy="1282564"/>
        </a:xfrm>
        <a:prstGeom prst="ellipse">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20F9897-3795-4603-B5FE-25F30C5E0F56}">
      <dsp:nvSpPr>
        <dsp:cNvPr id="0" name=""/>
        <dsp:cNvSpPr/>
      </dsp:nvSpPr>
      <dsp:spPr>
        <a:xfrm>
          <a:off x="4287975" y="111349"/>
          <a:ext cx="3664469" cy="2735449"/>
        </a:xfrm>
        <a:prstGeom prst="round2SameRect">
          <a:avLst>
            <a:gd name="adj1" fmla="val 8000"/>
            <a:gd name="adj2" fmla="val 0"/>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Storage of food</a:t>
          </a:r>
          <a:endParaRPr lang="en-US" sz="2300" kern="1200" dirty="0"/>
        </a:p>
        <a:p>
          <a:pPr marL="228600" lvl="1" indent="-228600" algn="l" defTabSz="1022350">
            <a:lnSpc>
              <a:spcPct val="90000"/>
            </a:lnSpc>
            <a:spcBef>
              <a:spcPct val="0"/>
            </a:spcBef>
            <a:spcAft>
              <a:spcPct val="15000"/>
            </a:spcAft>
            <a:buChar char="••"/>
          </a:pPr>
          <a:r>
            <a:rPr lang="en-US" sz="2300" kern="1200" dirty="0" smtClean="0"/>
            <a:t>Support</a:t>
          </a:r>
          <a:endParaRPr lang="en-US" sz="2300" kern="1200" dirty="0"/>
        </a:p>
        <a:p>
          <a:pPr marL="228600" lvl="1" indent="-228600" algn="l" defTabSz="1022350">
            <a:lnSpc>
              <a:spcPct val="90000"/>
            </a:lnSpc>
            <a:spcBef>
              <a:spcPct val="0"/>
            </a:spcBef>
            <a:spcAft>
              <a:spcPct val="15000"/>
            </a:spcAft>
            <a:buChar char="••"/>
          </a:pPr>
          <a:r>
            <a:rPr lang="en-US" sz="2300" kern="1200" dirty="0" smtClean="0"/>
            <a:t>Climbing</a:t>
          </a:r>
          <a:endParaRPr lang="en-US" sz="2300" kern="1200" dirty="0"/>
        </a:p>
        <a:p>
          <a:pPr marL="228600" lvl="1" indent="-228600" algn="l" defTabSz="1022350">
            <a:lnSpc>
              <a:spcPct val="90000"/>
            </a:lnSpc>
            <a:spcBef>
              <a:spcPct val="0"/>
            </a:spcBef>
            <a:spcAft>
              <a:spcPct val="15000"/>
            </a:spcAft>
            <a:buChar char="••"/>
          </a:pPr>
          <a:r>
            <a:rPr lang="en-US" sz="2300" kern="1200" dirty="0" smtClean="0"/>
            <a:t>Buoyancy</a:t>
          </a:r>
          <a:endParaRPr lang="en-US" sz="2300" kern="1200" dirty="0"/>
        </a:p>
        <a:p>
          <a:pPr marL="228600" lvl="1" indent="-228600" algn="l" defTabSz="1022350">
            <a:lnSpc>
              <a:spcPct val="90000"/>
            </a:lnSpc>
            <a:spcBef>
              <a:spcPct val="0"/>
            </a:spcBef>
            <a:spcAft>
              <a:spcPct val="15000"/>
            </a:spcAft>
            <a:buChar char="••"/>
          </a:pPr>
          <a:r>
            <a:rPr lang="en-US" sz="2300" kern="1200" dirty="0" smtClean="0"/>
            <a:t>Obtaining moisture from air</a:t>
          </a:r>
          <a:endParaRPr lang="en-US" sz="2300" kern="1200" dirty="0"/>
        </a:p>
        <a:p>
          <a:pPr marL="228600" lvl="1" indent="-228600" algn="l" defTabSz="1022350">
            <a:lnSpc>
              <a:spcPct val="90000"/>
            </a:lnSpc>
            <a:spcBef>
              <a:spcPct val="0"/>
            </a:spcBef>
            <a:spcAft>
              <a:spcPct val="15000"/>
            </a:spcAft>
            <a:buChar char="••"/>
          </a:pPr>
          <a:r>
            <a:rPr lang="en-US" sz="2300" kern="1200" dirty="0" smtClean="0"/>
            <a:t>Gaseous exchange</a:t>
          </a:r>
          <a:endParaRPr lang="en-US" sz="2300" kern="1200" dirty="0"/>
        </a:p>
      </dsp:txBody>
      <dsp:txXfrm>
        <a:off x="4352070" y="175444"/>
        <a:ext cx="3536279" cy="2671354"/>
      </dsp:txXfrm>
    </dsp:sp>
    <dsp:sp modelId="{EFFB2985-B55C-45B8-895D-D100FC5B1E10}">
      <dsp:nvSpPr>
        <dsp:cNvPr id="0" name=""/>
        <dsp:cNvSpPr/>
      </dsp:nvSpPr>
      <dsp:spPr>
        <a:xfrm>
          <a:off x="4287975" y="2846798"/>
          <a:ext cx="3664469" cy="1176243"/>
        </a:xfrm>
        <a:prstGeom prst="rect">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60020" tIns="0" rIns="53340" bIns="0" numCol="1" spcCol="1270" anchor="ctr" anchorCtr="0">
          <a:noAutofit/>
        </a:bodyPr>
        <a:lstStyle/>
        <a:p>
          <a:pPr lvl="0" algn="l" defTabSz="1866900">
            <a:lnSpc>
              <a:spcPct val="90000"/>
            </a:lnSpc>
            <a:spcBef>
              <a:spcPct val="0"/>
            </a:spcBef>
            <a:spcAft>
              <a:spcPct val="35000"/>
            </a:spcAft>
          </a:pPr>
          <a:r>
            <a:rPr lang="en-US" sz="4200" kern="1200" dirty="0" smtClean="0"/>
            <a:t>Special Functions</a:t>
          </a:r>
          <a:endParaRPr lang="en-US" sz="4200" kern="1200" dirty="0"/>
        </a:p>
      </dsp:txBody>
      <dsp:txXfrm>
        <a:off x="4287975" y="2846798"/>
        <a:ext cx="2580612" cy="1176243"/>
      </dsp:txXfrm>
    </dsp:sp>
    <dsp:sp modelId="{316DF953-718F-4EE4-AE2D-33DD10C4D490}">
      <dsp:nvSpPr>
        <dsp:cNvPr id="0" name=""/>
        <dsp:cNvSpPr/>
      </dsp:nvSpPr>
      <dsp:spPr>
        <a:xfrm>
          <a:off x="6972250" y="3033634"/>
          <a:ext cx="1282564" cy="1282564"/>
        </a:xfrm>
        <a:prstGeom prst="ellipse">
          <a:avLst/>
        </a:prstGeom>
        <a:solidFill>
          <a:schemeClr val="accent2">
            <a:tint val="40000"/>
            <a:alpha val="90000"/>
            <a:hueOff val="5025821"/>
            <a:satOff val="-4378"/>
            <a:lumOff val="-6"/>
            <a:alphaOff val="0"/>
          </a:schemeClr>
        </a:solidFill>
        <a:ln w="9525" cap="flat" cmpd="sng" algn="ctr">
          <a:solidFill>
            <a:schemeClr val="accent2">
              <a:tint val="40000"/>
              <a:alpha val="90000"/>
              <a:hueOff val="5025821"/>
              <a:satOff val="-4378"/>
              <a:lumOff val="-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28307-4D82-4264-838C-1C360910EFC6}" type="datetimeFigureOut">
              <a:rPr lang="en-US" smtClean="0"/>
              <a:pPr/>
              <a:t>2/11/2014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71E553-1335-4342-BBCB-644E4022DB96}" type="slidenum">
              <a:rPr lang="en-US" smtClean="0"/>
              <a:pPr/>
              <a:t>‹#›</a:t>
            </a:fld>
            <a:endParaRPr lang="en-US"/>
          </a:p>
        </p:txBody>
      </p:sp>
    </p:spTree>
    <p:extLst>
      <p:ext uri="{BB962C8B-B14F-4D97-AF65-F5344CB8AC3E}">
        <p14:creationId xmlns:p14="http://schemas.microsoft.com/office/powerpoint/2010/main" val="3896175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371E553-1335-4342-BBCB-644E4022DB96}"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8371E553-1335-4342-BBCB-644E4022DB96}"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71E553-1335-4342-BBCB-644E4022DB96}"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D1B0D624-AF24-43F1-BB66-EBB574CB1661}"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3C937E-E3B0-4FA0-8B7A-A4CFE45AA842}" type="datetimeFigureOut">
              <a:rPr lang="en-IN" smtClean="0"/>
              <a:pPr/>
              <a:t>11-02-2014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0EB04D-16BF-4958-8E5F-BC8EDEDA8413}"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C937E-E3B0-4FA0-8B7A-A4CFE45AA842}" type="datetimeFigureOut">
              <a:rPr lang="en-IN" smtClean="0"/>
              <a:pPr/>
              <a:t>11-02-2014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0EB04D-16BF-4958-8E5F-BC8EDEDA841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http://www.irwantoshut.net/pict_tree_root2.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hyperlink" Target="http://www.google.com.gh/url?sa=i&amp;rct=j&amp;q=cassava&amp;source=images&amp;cd=&amp;cad=rja&amp;docid=QnnVoKu_z2fyAM&amp;tbnid=xJbznMNyaYqc8M:&amp;ved=0CAUQjRw&amp;url=http://fruits-veges.blogspot.com/2010/08/root-cassava-is-yummy.html&amp;ei=NYg4Ufn8MK6o0AW3zIGwCQ&amp;bvm=bv.43287494,d.ZWU&amp;psig=AFQjCNE2rmefnlPtIDKOP5h0IEInRiOv7A&amp;ust=1362745767705606" TargetMode="External"/><Relationship Id="rId1" Type="http://schemas.openxmlformats.org/officeDocument/2006/relationships/slideLayout" Target="../slideLayouts/slideLayout2.xml"/><Relationship Id="rId6" Type="http://schemas.openxmlformats.org/officeDocument/2006/relationships/hyperlink" Target="http://www.google.com.gh/url?sa=i&amp;rct=j&amp;q=cassava&amp;source=images&amp;cd=&amp;cad=rja&amp;docid=nK-DBmeMJclc7M&amp;tbnid=d5kHGFAuxs3nYM:&amp;ved=0CAUQjRw&amp;url=http://steptolife.blogspot.com/2010/06/cassava-corn.html&amp;ei=z4k4UcaTK6TI0QXOwIGACA&amp;bvm=bv.43287494,d.ZWU&amp;psig=AFQjCNE2rmefnlPtIDKOP5h0IEInRiOv7A&amp;ust=1362745767705606" TargetMode="External"/><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hyperlink" Target="http://www.google.com.gh/url?sa=i&amp;rct=j&amp;q=prop+roots+of+maize&amp;source=images&amp;cd=&amp;cad=rja&amp;docid=l1e0sOqNIlTqPM&amp;tbnid=sQgVh7g8cNhtaM:&amp;ved=0CAUQjRw&amp;url=http://plantfreak.wordpress.com/2012/04/01/corn-aint-all-that-bad/&amp;ei=6o04UbfCEoHO0QXKxIDYCQ&amp;bvm=bv.43287494,d.ZWU&amp;psig=AFQjCNGpgVOBC0pDYY8xWHwnBEgsE1YzXA&amp;ust=1362747227326016" TargetMode="External"/><Relationship Id="rId5" Type="http://schemas.openxmlformats.org/officeDocument/2006/relationships/image" Target="../media/image24.jpeg"/><Relationship Id="rId4" Type="http://schemas.openxmlformats.org/officeDocument/2006/relationships/hyperlink" Target="http://www.google.com.gh/url?sa=i&amp;rct=j&amp;q=stilt+roots+of+rhizophora\&amp;source=images&amp;cd=&amp;cad=rja&amp;docid=S4bhJfBwOq5hfM&amp;tbnid=2aVfAb0Q2DjijM:&amp;ved=0CAUQjRw&amp;url=http://www.flickr.com/photos/10382320@N08/6565588787/&amp;ei=p4w4Uc33BMq20QW_pIDICw&amp;bvm=bv.43287494,d.ZWU&amp;psig=AFQjCNHQ-ZmClFQI9NNl_Flbjpd6h1jhxw&amp;ust=1362746891139196"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gh/url?sa=i&amp;rct=j&amp;q=pneumatophores+mangrove&amp;source=images&amp;cd=&amp;cad=rja&amp;docid=ylErtFqjUA7qSM&amp;tbnid=fMgJm3RXdEp0TM:&amp;ved=0CAUQjRw&amp;url=http://www.inmagine.com/ngs046/ngs046265-photo&amp;ei=OpA4Ub3wCvCU0QXL_oCACA&amp;bvm=bv.43287494,d.ZWU&amp;psig=AFQjCNG6KAsF50LDFKc5mEAoNvhlENTC0Q&amp;ust=1362747726340232"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www.google.com.gh/url?sa=i&amp;rct=j&amp;q=vanda+roots+&amp;source=images&amp;cd=&amp;cad=rja&amp;docid=mauqHDWhJNgjzM&amp;tbnid=rv_WLnvnrnSsQM:&amp;ved=0CAUQjRw&amp;url=http://craftorganic.com/flora/orchids-on-bamboo-lattice-revisited/&amp;ei=s6Q4UYGIOqqx0AWHmIHwCA&amp;bvm=bv.43287494,d.ZWU&amp;psig=AFQjCNHPFiXrr6--twEVHyW_LsdOkeXdOA&amp;ust=1362752988578623" TargetMode="Externa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www.google.com.gh/url?sa=i&amp;rct=j&amp;q=roots+of+epiphytes&amp;source=images&amp;cd=&amp;cad=rja&amp;docid=we86JViTgh0gRM&amp;tbnid=R9UYwQuqUVsE5M:&amp;ved=0CAUQjRw&amp;url=http://www.geo.arizona.edu/Antevs/biomes/&amp;ei=9KU4UYmAJ_DJ0AWNrYHoBw&amp;bvm=bv.43287494,d.ZWU&amp;psig=AFQjCNER4IksHSJ3TRZHmEhj3xBK-MpBBA&amp;ust=1362753293825069" TargetMode="Externa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2910" y="1857364"/>
            <a:ext cx="7772400" cy="1470025"/>
          </a:xfrm>
        </p:spPr>
        <p:txBody>
          <a:bodyPr/>
          <a:lstStyle/>
          <a:p>
            <a:r>
              <a:rPr lang="en-US" dirty="0" smtClean="0"/>
              <a:t>BOTN 104 Lecture 7</a:t>
            </a:r>
            <a:endParaRPr lang="en-US" dirty="0"/>
          </a:p>
        </p:txBody>
      </p:sp>
      <p:sp>
        <p:nvSpPr>
          <p:cNvPr id="5" name="Subtitle 4"/>
          <p:cNvSpPr>
            <a:spLocks noGrp="1"/>
          </p:cNvSpPr>
          <p:nvPr>
            <p:ph type="subTitle" idx="1"/>
          </p:nvPr>
        </p:nvSpPr>
        <p:spPr>
          <a:xfrm>
            <a:off x="1357290" y="3286124"/>
            <a:ext cx="6400800" cy="1752600"/>
          </a:xfrm>
        </p:spPr>
        <p:txBody>
          <a:bodyPr>
            <a:normAutofit fontScale="92500" lnSpcReduction="10000"/>
          </a:bodyPr>
          <a:lstStyle/>
          <a:p>
            <a:r>
              <a:rPr lang="en-US" dirty="0" smtClean="0"/>
              <a:t>Primary Root Development: activities of root apical </a:t>
            </a:r>
            <a:r>
              <a:rPr lang="en-US" dirty="0" err="1" smtClean="0"/>
              <a:t>meristem</a:t>
            </a:r>
            <a:r>
              <a:rPr lang="en-US" dirty="0" smtClean="0"/>
              <a:t>; root hair and lateral root development; root structure and functions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432048"/>
          </a:xfrm>
        </p:spPr>
        <p:txBody>
          <a:bodyPr>
            <a:normAutofit fontScale="90000"/>
          </a:bodyPr>
          <a:lstStyle/>
          <a:p>
            <a:r>
              <a:rPr lang="en-US" b="1" dirty="0" smtClean="0"/>
              <a:t>Zone of cell elongation</a:t>
            </a:r>
            <a:r>
              <a:rPr lang="en-IN" dirty="0" smtClean="0"/>
              <a:t/>
            </a:r>
            <a:br>
              <a:rPr lang="en-IN" dirty="0" smtClean="0"/>
            </a:br>
            <a:endParaRPr lang="en-IN" dirty="0"/>
          </a:p>
        </p:txBody>
      </p:sp>
      <p:sp>
        <p:nvSpPr>
          <p:cNvPr id="3" name="Content Placeholder 2"/>
          <p:cNvSpPr>
            <a:spLocks noGrp="1"/>
          </p:cNvSpPr>
          <p:nvPr>
            <p:ph idx="1"/>
          </p:nvPr>
        </p:nvSpPr>
        <p:spPr>
          <a:xfrm>
            <a:off x="251520" y="836712"/>
            <a:ext cx="8712968" cy="5735560"/>
          </a:xfrm>
        </p:spPr>
        <p:txBody>
          <a:bodyPr>
            <a:normAutofit fontScale="85000" lnSpcReduction="10000"/>
          </a:bodyPr>
          <a:lstStyle/>
          <a:p>
            <a:r>
              <a:rPr lang="en-US" dirty="0" smtClean="0"/>
              <a:t>Above </a:t>
            </a:r>
            <a:r>
              <a:rPr lang="en-US" dirty="0"/>
              <a:t>the </a:t>
            </a:r>
            <a:r>
              <a:rPr lang="en-US" dirty="0" smtClean="0"/>
              <a:t>zone or region </a:t>
            </a:r>
            <a:r>
              <a:rPr lang="en-US" dirty="0"/>
              <a:t>of cell division, lies the cells which are no longer dividing </a:t>
            </a:r>
            <a:r>
              <a:rPr lang="en-US" dirty="0" smtClean="0"/>
              <a:t>and these begin </a:t>
            </a:r>
            <a:r>
              <a:rPr lang="en-US" dirty="0"/>
              <a:t>to elongate.  This part of </a:t>
            </a:r>
            <a:r>
              <a:rPr lang="en-US" dirty="0" smtClean="0"/>
              <a:t>the root </a:t>
            </a:r>
            <a:r>
              <a:rPr lang="en-US" dirty="0"/>
              <a:t>is called the </a:t>
            </a:r>
            <a:r>
              <a:rPr lang="en-US" b="1" dirty="0">
                <a:solidFill>
                  <a:srgbClr val="FF0000"/>
                </a:solidFill>
              </a:rPr>
              <a:t>zone or region of cell elongation</a:t>
            </a:r>
            <a:r>
              <a:rPr lang="en-US" dirty="0"/>
              <a:t>.  </a:t>
            </a:r>
            <a:endParaRPr lang="en-US" dirty="0" smtClean="0"/>
          </a:p>
          <a:p>
            <a:r>
              <a:rPr lang="en-US" dirty="0" smtClean="0"/>
              <a:t>Increase </a:t>
            </a:r>
            <a:r>
              <a:rPr lang="en-US" dirty="0"/>
              <a:t>in root length is mostly due to extensive growth of cells in this region.  </a:t>
            </a:r>
            <a:r>
              <a:rPr lang="en-US" dirty="0" smtClean="0"/>
              <a:t>The </a:t>
            </a:r>
            <a:r>
              <a:rPr lang="en-US" dirty="0"/>
              <a:t>cells in this zone stretch due to uptake of water and cell wall extension. </a:t>
            </a:r>
            <a:endParaRPr lang="en-US" dirty="0" smtClean="0"/>
          </a:p>
          <a:p>
            <a:r>
              <a:rPr lang="en-US" dirty="0" smtClean="0"/>
              <a:t>Cellular </a:t>
            </a:r>
            <a:r>
              <a:rPr lang="en-US" dirty="0"/>
              <a:t>expansion in this zone is responsible for pushing the root cap and apical tip downwards into the soil.  </a:t>
            </a:r>
            <a:endParaRPr lang="en-US" dirty="0" smtClean="0"/>
          </a:p>
          <a:p>
            <a:r>
              <a:rPr lang="en-US" dirty="0" smtClean="0"/>
              <a:t>The </a:t>
            </a:r>
            <a:r>
              <a:rPr lang="en-US" dirty="0"/>
              <a:t>advantage of this arrangement is that only a small part of the root is pushed through the soil at any time.  </a:t>
            </a:r>
            <a:endParaRPr lang="en-US" dirty="0" smtClean="0"/>
          </a:p>
          <a:p>
            <a:r>
              <a:rPr lang="en-US" b="1" dirty="0" smtClean="0">
                <a:solidFill>
                  <a:srgbClr val="00B050"/>
                </a:solidFill>
              </a:rPr>
              <a:t>These </a:t>
            </a:r>
            <a:r>
              <a:rPr lang="en-US" b="1" dirty="0">
                <a:solidFill>
                  <a:srgbClr val="00B050"/>
                </a:solidFill>
              </a:rPr>
              <a:t>elongating cells also reach their mature size and extension growth stops</a:t>
            </a:r>
            <a:endParaRPr lang="en-IN" b="1" dirty="0">
              <a:solidFill>
                <a:srgbClr val="00B050"/>
              </a:solidFill>
            </a:endParaRPr>
          </a:p>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580926"/>
          </a:xfrm>
        </p:spPr>
        <p:txBody>
          <a:bodyPr>
            <a:normAutofit fontScale="90000"/>
          </a:bodyPr>
          <a:lstStyle/>
          <a:p>
            <a:r>
              <a:rPr lang="en-US" b="1" dirty="0" smtClean="0"/>
              <a:t>Zone of maturation</a:t>
            </a:r>
            <a:r>
              <a:rPr lang="en-IN" dirty="0" smtClean="0"/>
              <a:t/>
            </a:r>
            <a:br>
              <a:rPr lang="en-IN" dirty="0" smtClean="0"/>
            </a:br>
            <a:endParaRPr lang="en-IN" dirty="0"/>
          </a:p>
        </p:txBody>
      </p:sp>
      <p:sp>
        <p:nvSpPr>
          <p:cNvPr id="3" name="Content Placeholder 2"/>
          <p:cNvSpPr>
            <a:spLocks noGrp="1"/>
          </p:cNvSpPr>
          <p:nvPr>
            <p:ph idx="1"/>
          </p:nvPr>
        </p:nvSpPr>
        <p:spPr>
          <a:xfrm>
            <a:off x="179512" y="692696"/>
            <a:ext cx="8712968" cy="6022452"/>
          </a:xfrm>
        </p:spPr>
        <p:txBody>
          <a:bodyPr>
            <a:normAutofit fontScale="77500" lnSpcReduction="20000"/>
          </a:bodyPr>
          <a:lstStyle/>
          <a:p>
            <a:r>
              <a:rPr lang="en-US" dirty="0" smtClean="0"/>
              <a:t>The elongated </a:t>
            </a:r>
            <a:r>
              <a:rPr lang="en-US" dirty="0"/>
              <a:t>cells differentiate to form the region of maturation.  These cells assume </a:t>
            </a:r>
            <a:r>
              <a:rPr lang="en-US" dirty="0" smtClean="0"/>
              <a:t>the characteristics </a:t>
            </a:r>
            <a:r>
              <a:rPr lang="en-US" dirty="0"/>
              <a:t>they require for </a:t>
            </a:r>
            <a:r>
              <a:rPr lang="en-US" dirty="0" smtClean="0"/>
              <a:t>the </a:t>
            </a:r>
            <a:r>
              <a:rPr lang="en-US" dirty="0"/>
              <a:t>functions they have to perform.  This is the process of </a:t>
            </a:r>
            <a:r>
              <a:rPr lang="en-US" b="1" dirty="0"/>
              <a:t>differentiation. </a:t>
            </a:r>
            <a:endParaRPr lang="en-US" b="1" dirty="0" smtClean="0"/>
          </a:p>
          <a:p>
            <a:r>
              <a:rPr lang="en-US" dirty="0" smtClean="0"/>
              <a:t>The </a:t>
            </a:r>
            <a:r>
              <a:rPr lang="en-US" dirty="0"/>
              <a:t>outer layer of cells gives rise to epidermal tissue.  The cells of the epidermis form a single layer and are rectangular in shape.  </a:t>
            </a:r>
            <a:endParaRPr lang="en-US" dirty="0" smtClean="0"/>
          </a:p>
          <a:p>
            <a:r>
              <a:rPr lang="en-US" dirty="0" smtClean="0"/>
              <a:t>Some </a:t>
            </a:r>
            <a:r>
              <a:rPr lang="en-US" dirty="0"/>
              <a:t>of these cells undergo unequal cell division.  The smaller </a:t>
            </a:r>
            <a:r>
              <a:rPr lang="en-US" dirty="0" smtClean="0"/>
              <a:t>cells then form protrusions </a:t>
            </a:r>
            <a:r>
              <a:rPr lang="en-US" dirty="0"/>
              <a:t>on the outer surface which </a:t>
            </a:r>
            <a:r>
              <a:rPr lang="en-US" dirty="0" smtClean="0"/>
              <a:t>extend </a:t>
            </a:r>
            <a:r>
              <a:rPr lang="en-US" dirty="0"/>
              <a:t>to form the </a:t>
            </a:r>
            <a:r>
              <a:rPr lang="en-US" b="1" dirty="0">
                <a:solidFill>
                  <a:srgbClr val="FF0000"/>
                </a:solidFill>
              </a:rPr>
              <a:t>root hairs</a:t>
            </a:r>
            <a:r>
              <a:rPr lang="en-US" dirty="0"/>
              <a:t>. </a:t>
            </a:r>
            <a:endParaRPr lang="en-US" dirty="0" smtClean="0"/>
          </a:p>
          <a:p>
            <a:r>
              <a:rPr lang="en-US" dirty="0" smtClean="0"/>
              <a:t>The shortest root hairs are nearest the root cap. Further back, they increase in length until the maximum length is reached.  </a:t>
            </a:r>
          </a:p>
          <a:p>
            <a:r>
              <a:rPr lang="en-US" dirty="0" smtClean="0"/>
              <a:t>Root hairs seldom exceed 1 cm (0.4 inch) in length. The great numbers of root hairs (200 – 300 per mm</a:t>
            </a:r>
            <a:r>
              <a:rPr lang="en-US" baseline="30000" dirty="0" smtClean="0"/>
              <a:t>2</a:t>
            </a:r>
            <a:r>
              <a:rPr lang="en-US" dirty="0" smtClean="0"/>
              <a:t> of epidermis) cause them to increase the absorptive surface of roots for obtaining </a:t>
            </a:r>
            <a:r>
              <a:rPr lang="en-US" dirty="0"/>
              <a:t>water and </a:t>
            </a:r>
            <a:r>
              <a:rPr lang="en-US" dirty="0" smtClean="0"/>
              <a:t>nutrients. </a:t>
            </a:r>
          </a:p>
          <a:p>
            <a:r>
              <a:rPr lang="en-US" dirty="0" smtClean="0">
                <a:solidFill>
                  <a:srgbClr val="FF0000"/>
                </a:solidFill>
              </a:rPr>
              <a:t>An </a:t>
            </a:r>
            <a:r>
              <a:rPr lang="en-US" dirty="0">
                <a:solidFill>
                  <a:srgbClr val="FF0000"/>
                </a:solidFill>
              </a:rPr>
              <a:t>individual root hair lives for only a day or two, but new ones form constantly as new elongated cells </a:t>
            </a:r>
            <a:r>
              <a:rPr lang="en-US" dirty="0" smtClean="0">
                <a:solidFill>
                  <a:srgbClr val="FF0000"/>
                </a:solidFill>
              </a:rPr>
              <a:t>differentiate. </a:t>
            </a:r>
            <a:endParaRPr lang="en-IN" dirty="0">
              <a:solidFill>
                <a:srgbClr val="FF0000"/>
              </a:solidFill>
            </a:endParaRPr>
          </a:p>
          <a:p>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title"/>
          </p:nvPr>
        </p:nvSpPr>
        <p:spPr>
          <a:xfrm>
            <a:off x="457200" y="274638"/>
            <a:ext cx="8229600" cy="868362"/>
          </a:xfrm>
        </p:spPr>
        <p:txBody>
          <a:bodyPr/>
          <a:lstStyle/>
          <a:p>
            <a:r>
              <a:rPr lang="en-US"/>
              <a:t>Root Hair</a:t>
            </a:r>
          </a:p>
        </p:txBody>
      </p:sp>
      <p:pic>
        <p:nvPicPr>
          <p:cNvPr id="7177" name="Picture 9"/>
          <p:cNvPicPr>
            <a:picLocks noGrp="1" noChangeAspect="1" noChangeArrowheads="1"/>
          </p:cNvPicPr>
          <p:nvPr>
            <p:ph sz="half" idx="1"/>
          </p:nvPr>
        </p:nvPicPr>
        <p:blipFill>
          <a:blip r:embed="rId2" cstate="print"/>
          <a:srcRect/>
          <a:stretch>
            <a:fillRect/>
          </a:stretch>
        </p:blipFill>
        <p:spPr>
          <a:xfrm>
            <a:off x="357321" y="1371599"/>
            <a:ext cx="8000893" cy="5046749"/>
          </a:xfrm>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32656"/>
            <a:ext cx="8964488" cy="6525344"/>
          </a:xfrm>
        </p:spPr>
        <p:txBody>
          <a:bodyPr>
            <a:normAutofit fontScale="92500" lnSpcReduction="10000"/>
          </a:bodyPr>
          <a:lstStyle/>
          <a:p>
            <a:r>
              <a:rPr lang="en-US" dirty="0"/>
              <a:t>The </a:t>
            </a:r>
            <a:r>
              <a:rPr lang="en-US" dirty="0" smtClean="0"/>
              <a:t>cells </a:t>
            </a:r>
            <a:r>
              <a:rPr lang="en-US" dirty="0"/>
              <a:t>internal to the epidermis </a:t>
            </a:r>
            <a:r>
              <a:rPr lang="en-US" dirty="0" smtClean="0"/>
              <a:t>differentiate </a:t>
            </a:r>
            <a:r>
              <a:rPr lang="en-US" dirty="0"/>
              <a:t>to form the cortex and vascular tissue.  </a:t>
            </a:r>
            <a:endParaRPr lang="en-US" dirty="0" smtClean="0"/>
          </a:p>
          <a:p>
            <a:r>
              <a:rPr lang="en-US" dirty="0" smtClean="0"/>
              <a:t>The </a:t>
            </a:r>
            <a:r>
              <a:rPr lang="en-US" dirty="0"/>
              <a:t>cells that form the cortex have large vacuoles, and less </a:t>
            </a:r>
            <a:r>
              <a:rPr lang="en-US" dirty="0" smtClean="0"/>
              <a:t>dense cytoplasm</a:t>
            </a:r>
            <a:r>
              <a:rPr lang="en-US" dirty="0"/>
              <a:t>.  </a:t>
            </a:r>
            <a:endParaRPr lang="en-US" dirty="0" smtClean="0"/>
          </a:p>
          <a:p>
            <a:r>
              <a:rPr lang="en-US" dirty="0" smtClean="0">
                <a:solidFill>
                  <a:srgbClr val="FF0000"/>
                </a:solidFill>
              </a:rPr>
              <a:t>The </a:t>
            </a:r>
            <a:r>
              <a:rPr lang="en-US" dirty="0">
                <a:solidFill>
                  <a:srgbClr val="FF0000"/>
                </a:solidFill>
              </a:rPr>
              <a:t>last </a:t>
            </a:r>
            <a:r>
              <a:rPr lang="en-US" dirty="0" smtClean="0">
                <a:solidFill>
                  <a:srgbClr val="FF0000"/>
                </a:solidFill>
              </a:rPr>
              <a:t>layer </a:t>
            </a:r>
            <a:r>
              <a:rPr lang="en-US" dirty="0">
                <a:solidFill>
                  <a:srgbClr val="FF0000"/>
                </a:solidFill>
              </a:rPr>
              <a:t>of the cortical cells are rectangular and form the endodermis</a:t>
            </a:r>
            <a:r>
              <a:rPr lang="en-US" dirty="0"/>
              <a:t>.  They contain </a:t>
            </a:r>
            <a:r>
              <a:rPr lang="en-US" dirty="0" err="1"/>
              <a:t>suberin</a:t>
            </a:r>
            <a:r>
              <a:rPr lang="en-US" dirty="0"/>
              <a:t> in their </a:t>
            </a:r>
            <a:r>
              <a:rPr lang="en-US" dirty="0" smtClean="0"/>
              <a:t>walls.  </a:t>
            </a:r>
            <a:r>
              <a:rPr lang="en-US" dirty="0"/>
              <a:t>The </a:t>
            </a:r>
            <a:r>
              <a:rPr lang="en-US" dirty="0" err="1"/>
              <a:t>suberin</a:t>
            </a:r>
            <a:r>
              <a:rPr lang="en-US" dirty="0"/>
              <a:t> is fatty material that inhibits flow of water and nutrients from the soil to the innermost tissues of the root.  </a:t>
            </a:r>
            <a:endParaRPr lang="en-US" dirty="0" smtClean="0"/>
          </a:p>
          <a:p>
            <a:r>
              <a:rPr lang="en-US" dirty="0" smtClean="0"/>
              <a:t>Internal </a:t>
            </a:r>
            <a:r>
              <a:rPr lang="en-US" dirty="0"/>
              <a:t>to the cortical tissue is the vascular tissue.  The cells forming the vascular tissues initially have small vacuoles and </a:t>
            </a:r>
            <a:r>
              <a:rPr lang="en-US" dirty="0" smtClean="0"/>
              <a:t>denser cytoplasm</a:t>
            </a:r>
            <a:r>
              <a:rPr lang="en-US" dirty="0"/>
              <a:t>.  </a:t>
            </a:r>
            <a:r>
              <a:rPr lang="en-US" dirty="0">
                <a:solidFill>
                  <a:srgbClr val="FF0000"/>
                </a:solidFill>
              </a:rPr>
              <a:t>The vascular tissues </a:t>
            </a:r>
            <a:r>
              <a:rPr lang="en-US" dirty="0" smtClean="0">
                <a:solidFill>
                  <a:srgbClr val="FF0000"/>
                </a:solidFill>
              </a:rPr>
              <a:t>consist </a:t>
            </a:r>
            <a:r>
              <a:rPr lang="en-US" dirty="0">
                <a:solidFill>
                  <a:srgbClr val="FF0000"/>
                </a:solidFill>
              </a:rPr>
              <a:t>of xylem, phloem, </a:t>
            </a:r>
            <a:r>
              <a:rPr lang="en-US" dirty="0" err="1" smtClean="0">
                <a:solidFill>
                  <a:srgbClr val="FF0000"/>
                </a:solidFill>
              </a:rPr>
              <a:t>procambium</a:t>
            </a:r>
            <a:r>
              <a:rPr lang="en-US" dirty="0" smtClean="0">
                <a:solidFill>
                  <a:srgbClr val="FF0000"/>
                </a:solidFill>
              </a:rPr>
              <a:t> </a:t>
            </a:r>
            <a:r>
              <a:rPr lang="en-US" dirty="0">
                <a:solidFill>
                  <a:srgbClr val="FF0000"/>
                </a:solidFill>
              </a:rPr>
              <a:t>and </a:t>
            </a:r>
            <a:r>
              <a:rPr lang="en-US" dirty="0" err="1" smtClean="0">
                <a:solidFill>
                  <a:srgbClr val="FF0000"/>
                </a:solidFill>
              </a:rPr>
              <a:t>pericycle</a:t>
            </a:r>
            <a:r>
              <a:rPr lang="en-US" dirty="0" smtClean="0">
                <a:solidFill>
                  <a:srgbClr val="FF0000"/>
                </a:solidFill>
              </a:rPr>
              <a:t>.</a:t>
            </a:r>
            <a:endParaRPr lang="en-IN" dirty="0">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elopmental zones of root"/>
          <p:cNvPicPr/>
          <p:nvPr/>
        </p:nvPicPr>
        <p:blipFill>
          <a:blip r:embed="rId2" cstate="print"/>
          <a:srcRect/>
          <a:stretch>
            <a:fillRect/>
          </a:stretch>
        </p:blipFill>
        <p:spPr bwMode="auto">
          <a:xfrm>
            <a:off x="395536" y="0"/>
            <a:ext cx="7632848"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8640"/>
            <a:ext cx="5572132" cy="6455070"/>
          </a:xfrm>
        </p:spPr>
        <p:txBody>
          <a:bodyPr>
            <a:normAutofit fontScale="92500" lnSpcReduction="20000"/>
          </a:bodyPr>
          <a:lstStyle/>
          <a:p>
            <a:r>
              <a:rPr lang="en-US" dirty="0"/>
              <a:t>In dicots, the primary root becomes the dominant root and grows directly downwards.  It is known as the </a:t>
            </a:r>
            <a:r>
              <a:rPr lang="en-US" b="1" dirty="0"/>
              <a:t>tap root.</a:t>
            </a:r>
            <a:r>
              <a:rPr lang="en-US" dirty="0"/>
              <a:t>  Beyond the region of cell elongation branch roots called lateral roots form on the tap roots.  Older lateral roots occur close to the base of the root whilst younger </a:t>
            </a:r>
            <a:r>
              <a:rPr lang="en-US" dirty="0" smtClean="0"/>
              <a:t>ones </a:t>
            </a:r>
            <a:r>
              <a:rPr lang="en-US" dirty="0"/>
              <a:t>occur near the root tip.  </a:t>
            </a:r>
            <a:endParaRPr lang="en-IN" dirty="0"/>
          </a:p>
          <a:p>
            <a:r>
              <a:rPr lang="en-US" dirty="0"/>
              <a:t>In monocots </a:t>
            </a:r>
            <a:r>
              <a:rPr lang="en-US" dirty="0" smtClean="0"/>
              <a:t>the primary </a:t>
            </a:r>
            <a:r>
              <a:rPr lang="en-US" dirty="0"/>
              <a:t>root has a short life and is replaced by adventitious roots and their laterals.  This </a:t>
            </a:r>
            <a:r>
              <a:rPr lang="en-US" dirty="0" smtClean="0"/>
              <a:t>forms the </a:t>
            </a:r>
            <a:r>
              <a:rPr lang="en-US" b="1" dirty="0" smtClean="0"/>
              <a:t>fibrous </a:t>
            </a:r>
            <a:r>
              <a:rPr lang="en-US" b="1" dirty="0"/>
              <a:t>root system.  </a:t>
            </a:r>
            <a:r>
              <a:rPr lang="en-US" dirty="0"/>
              <a:t>In this system no one root is dominant.  </a:t>
            </a:r>
            <a:endParaRPr lang="en-IN" dirty="0"/>
          </a:p>
          <a:p>
            <a:endParaRPr lang="en-IN" dirty="0"/>
          </a:p>
        </p:txBody>
      </p:sp>
      <p:pic>
        <p:nvPicPr>
          <p:cNvPr id="4" name="Picture 3" descr="http://www.irwantoshut.net/pict_tree_root2.jpg"/>
          <p:cNvPicPr/>
          <p:nvPr/>
        </p:nvPicPr>
        <p:blipFill>
          <a:blip r:embed="rId2" r:link="rId3" cstate="print"/>
          <a:srcRect/>
          <a:stretch>
            <a:fillRect/>
          </a:stretch>
        </p:blipFill>
        <p:spPr bwMode="auto">
          <a:xfrm>
            <a:off x="5357818" y="836712"/>
            <a:ext cx="3786182" cy="4742436"/>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92696"/>
            <a:ext cx="4474840" cy="2880320"/>
          </a:xfrm>
        </p:spPr>
        <p:txBody>
          <a:bodyPr>
            <a:normAutofit fontScale="92500" lnSpcReduction="20000"/>
          </a:bodyPr>
          <a:lstStyle/>
          <a:p>
            <a:r>
              <a:rPr lang="en-US" dirty="0"/>
              <a:t>The tap root penetrates deeper into the soil than the fibrous roots.  </a:t>
            </a:r>
            <a:r>
              <a:rPr lang="en-US" dirty="0" smtClean="0"/>
              <a:t>Plants </a:t>
            </a:r>
            <a:r>
              <a:rPr lang="en-US" dirty="0"/>
              <a:t>with tap roots </a:t>
            </a:r>
            <a:r>
              <a:rPr lang="en-US" dirty="0" smtClean="0"/>
              <a:t>are therefore </a:t>
            </a:r>
            <a:r>
              <a:rPr lang="en-US" dirty="0"/>
              <a:t>able to obtain water from greater depths in the soil</a:t>
            </a:r>
            <a:r>
              <a:rPr lang="en-US" dirty="0" smtClean="0"/>
              <a:t>. </a:t>
            </a:r>
            <a:endParaRPr lang="en-IN" dirty="0" smtClean="0"/>
          </a:p>
          <a:p>
            <a:endParaRPr lang="en-IN" dirty="0"/>
          </a:p>
          <a:p>
            <a:endParaRPr lang="en-IN" dirty="0"/>
          </a:p>
        </p:txBody>
      </p:sp>
      <p:pic>
        <p:nvPicPr>
          <p:cNvPr id="4" name="Picture 3" descr="http://plant-disease.ippc.orst.edu/plant_images/StrawberryRootLesion.JPG"/>
          <p:cNvPicPr/>
          <p:nvPr/>
        </p:nvPicPr>
        <p:blipFill>
          <a:blip r:embed="rId2" cstate="print"/>
          <a:srcRect/>
          <a:stretch>
            <a:fillRect/>
          </a:stretch>
        </p:blipFill>
        <p:spPr bwMode="auto">
          <a:xfrm>
            <a:off x="5004048" y="3933056"/>
            <a:ext cx="3168075" cy="2664296"/>
          </a:xfrm>
          <a:prstGeom prst="rect">
            <a:avLst/>
          </a:prstGeom>
          <a:noFill/>
          <a:ln w="9525">
            <a:noFill/>
            <a:miter lim="800000"/>
            <a:headEnd/>
            <a:tailEnd/>
          </a:ln>
        </p:spPr>
      </p:pic>
      <p:pic>
        <p:nvPicPr>
          <p:cNvPr id="5" name="Picture 4" descr="http://www.karelsavry.com/plant_mineral/images/344_6_1-example-fibrous-root-system.jpg"/>
          <p:cNvPicPr/>
          <p:nvPr/>
        </p:nvPicPr>
        <p:blipFill>
          <a:blip r:embed="rId3" cstate="print"/>
          <a:srcRect/>
          <a:stretch>
            <a:fillRect/>
          </a:stretch>
        </p:blipFill>
        <p:spPr bwMode="auto">
          <a:xfrm>
            <a:off x="5004048" y="404664"/>
            <a:ext cx="2520280" cy="3312368"/>
          </a:xfrm>
          <a:prstGeom prst="rect">
            <a:avLst/>
          </a:prstGeom>
          <a:noFill/>
          <a:ln w="9525">
            <a:noFill/>
            <a:miter lim="800000"/>
            <a:headEnd/>
            <a:tailEnd/>
          </a:ln>
        </p:spPr>
      </p:pic>
      <p:sp>
        <p:nvSpPr>
          <p:cNvPr id="6" name="Content Placeholder 2"/>
          <p:cNvSpPr txBox="1">
            <a:spLocks/>
          </p:cNvSpPr>
          <p:nvPr/>
        </p:nvSpPr>
        <p:spPr>
          <a:xfrm>
            <a:off x="251520" y="3933056"/>
            <a:ext cx="4752528" cy="2520280"/>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Fibrous roots are shallower.  However they hold on to soil more firmly and are therefore well suited for checking and preventing soil erosion.  </a:t>
            </a:r>
            <a:endParaRPr kumimoji="0" lang="en-IN"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580926"/>
          </a:xfrm>
        </p:spPr>
        <p:txBody>
          <a:bodyPr>
            <a:normAutofit fontScale="90000"/>
          </a:bodyPr>
          <a:lstStyle/>
          <a:p>
            <a:r>
              <a:rPr lang="en-US" b="1" dirty="0"/>
              <a:t>Development of lateral </a:t>
            </a:r>
            <a:r>
              <a:rPr lang="en-US" b="1" dirty="0" smtClean="0"/>
              <a:t>roots</a:t>
            </a:r>
            <a:endParaRPr lang="en-IN" dirty="0"/>
          </a:p>
        </p:txBody>
      </p:sp>
      <p:sp>
        <p:nvSpPr>
          <p:cNvPr id="3" name="Content Placeholder 2"/>
          <p:cNvSpPr>
            <a:spLocks noGrp="1"/>
          </p:cNvSpPr>
          <p:nvPr>
            <p:ph idx="1"/>
          </p:nvPr>
        </p:nvSpPr>
        <p:spPr>
          <a:xfrm>
            <a:off x="5214942" y="908720"/>
            <a:ext cx="3714776" cy="5734990"/>
          </a:xfrm>
        </p:spPr>
        <p:txBody>
          <a:bodyPr>
            <a:normAutofit fontScale="77500" lnSpcReduction="20000"/>
          </a:bodyPr>
          <a:lstStyle/>
          <a:p>
            <a:pPr>
              <a:buNone/>
            </a:pPr>
            <a:r>
              <a:rPr lang="en-US" dirty="0" smtClean="0"/>
              <a:t>	The </a:t>
            </a:r>
            <a:r>
              <a:rPr lang="en-US" dirty="0"/>
              <a:t>lateral roots </a:t>
            </a:r>
            <a:r>
              <a:rPr lang="en-US" dirty="0" smtClean="0"/>
              <a:t>develop from cells </a:t>
            </a:r>
            <a:r>
              <a:rPr lang="en-US" dirty="0"/>
              <a:t>that occur deep within the root – </a:t>
            </a:r>
            <a:r>
              <a:rPr lang="en-US" b="1" dirty="0">
                <a:solidFill>
                  <a:srgbClr val="00B0F0"/>
                </a:solidFill>
              </a:rPr>
              <a:t>pericycle cells</a:t>
            </a:r>
            <a:r>
              <a:rPr lang="en-US" dirty="0"/>
              <a:t>.  The pericycle cells and also cells within the </a:t>
            </a:r>
            <a:r>
              <a:rPr lang="en-US" b="1" dirty="0">
                <a:solidFill>
                  <a:srgbClr val="00B0F0"/>
                </a:solidFill>
              </a:rPr>
              <a:t>endodermis</a:t>
            </a:r>
            <a:r>
              <a:rPr lang="en-US" dirty="0"/>
              <a:t> de-differentiate i.e. they change from being mature and become </a:t>
            </a:r>
            <a:r>
              <a:rPr lang="en-US" dirty="0" err="1" smtClean="0"/>
              <a:t>meristematic</a:t>
            </a:r>
            <a:r>
              <a:rPr lang="en-US" dirty="0" smtClean="0"/>
              <a:t> </a:t>
            </a:r>
            <a:r>
              <a:rPr lang="en-US" dirty="0"/>
              <a:t>again.  This group of dividing cells, next to the vascular </a:t>
            </a:r>
            <a:r>
              <a:rPr lang="en-US" dirty="0" smtClean="0"/>
              <a:t>tissue, pushes </a:t>
            </a:r>
            <a:r>
              <a:rPr lang="en-US" dirty="0"/>
              <a:t>its way through the cortex </a:t>
            </a:r>
            <a:r>
              <a:rPr lang="en-US" dirty="0" smtClean="0"/>
              <a:t>and is </a:t>
            </a:r>
            <a:r>
              <a:rPr lang="en-US" dirty="0"/>
              <a:t>known as the </a:t>
            </a:r>
            <a:r>
              <a:rPr lang="en-US" b="1" dirty="0">
                <a:solidFill>
                  <a:srgbClr val="FF0000"/>
                </a:solidFill>
              </a:rPr>
              <a:t>root </a:t>
            </a:r>
            <a:r>
              <a:rPr lang="en-US" b="1" dirty="0" err="1">
                <a:solidFill>
                  <a:srgbClr val="FF0000"/>
                </a:solidFill>
              </a:rPr>
              <a:t>primordium</a:t>
            </a:r>
            <a:endParaRPr lang="en-IN" dirty="0">
              <a:solidFill>
                <a:srgbClr val="FF0000"/>
              </a:solidFill>
            </a:endParaRPr>
          </a:p>
        </p:txBody>
      </p:sp>
      <p:pic>
        <p:nvPicPr>
          <p:cNvPr id="4" name="Picture 3" descr="C:\Users\SUNISH\Desktop\bio 104\dev of lateral roots.jpg"/>
          <p:cNvPicPr/>
          <p:nvPr/>
        </p:nvPicPr>
        <p:blipFill>
          <a:blip r:embed="rId3" cstate="print"/>
          <a:srcRect/>
          <a:stretch>
            <a:fillRect/>
          </a:stretch>
        </p:blipFill>
        <p:spPr bwMode="auto">
          <a:xfrm>
            <a:off x="251520" y="908720"/>
            <a:ext cx="4963422" cy="5688632"/>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60648"/>
            <a:ext cx="9144000" cy="6597352"/>
          </a:xfrm>
        </p:spPr>
        <p:txBody>
          <a:bodyPr>
            <a:normAutofit/>
          </a:bodyPr>
          <a:lstStyle/>
          <a:p>
            <a:r>
              <a:rPr lang="en-US" dirty="0"/>
              <a:t>The root </a:t>
            </a:r>
            <a:r>
              <a:rPr lang="en-US" dirty="0" err="1" smtClean="0"/>
              <a:t>primordium</a:t>
            </a:r>
            <a:r>
              <a:rPr lang="en-US" dirty="0" smtClean="0"/>
              <a:t> </a:t>
            </a:r>
            <a:r>
              <a:rPr lang="en-US" dirty="0"/>
              <a:t>differentiates into apical meristem, root cap, </a:t>
            </a:r>
            <a:r>
              <a:rPr lang="en-US" dirty="0" err="1"/>
              <a:t>protoderm</a:t>
            </a:r>
            <a:r>
              <a:rPr lang="en-US" dirty="0"/>
              <a:t>, ground meristem, and </a:t>
            </a:r>
            <a:r>
              <a:rPr lang="en-US" dirty="0" err="1"/>
              <a:t>procambium</a:t>
            </a:r>
            <a:r>
              <a:rPr lang="en-US" dirty="0"/>
              <a:t>.   </a:t>
            </a:r>
            <a:endParaRPr lang="en-US" dirty="0" smtClean="0"/>
          </a:p>
          <a:p>
            <a:r>
              <a:rPr lang="en-US" dirty="0" smtClean="0"/>
              <a:t>As </a:t>
            </a:r>
            <a:r>
              <a:rPr lang="en-US" dirty="0"/>
              <a:t>in the main root, the primary meristems give rise to epidermis, cortex and vascular tissue.  </a:t>
            </a:r>
            <a:endParaRPr lang="en-US" dirty="0" smtClean="0"/>
          </a:p>
          <a:p>
            <a:r>
              <a:rPr lang="en-US" dirty="0" smtClean="0"/>
              <a:t>Cell </a:t>
            </a:r>
            <a:r>
              <a:rPr lang="en-US" dirty="0"/>
              <a:t>division and cell elongation leads to increase in length of lateral roots which eventually breaks through the cortex and epidermis of the main root protruding from the root surface.  </a:t>
            </a:r>
            <a:endParaRPr lang="en-US" dirty="0" smtClean="0"/>
          </a:p>
          <a:p>
            <a:r>
              <a:rPr lang="en-US" dirty="0" smtClean="0"/>
              <a:t>The </a:t>
            </a:r>
            <a:r>
              <a:rPr lang="en-US" dirty="0"/>
              <a:t>lateral root is </a:t>
            </a:r>
            <a:r>
              <a:rPr lang="en-US" b="1" dirty="0" smtClean="0">
                <a:solidFill>
                  <a:srgbClr val="FF0000"/>
                </a:solidFill>
              </a:rPr>
              <a:t>endogenous </a:t>
            </a:r>
            <a:r>
              <a:rPr lang="en-US" b="1" dirty="0">
                <a:solidFill>
                  <a:srgbClr val="FF0000"/>
                </a:solidFill>
              </a:rPr>
              <a:t>in origin</a:t>
            </a:r>
            <a:r>
              <a:rPr lang="en-US" dirty="0">
                <a:solidFill>
                  <a:srgbClr val="FF0000"/>
                </a:solidFill>
              </a:rPr>
              <a:t> </a:t>
            </a:r>
            <a:r>
              <a:rPr lang="en-US" dirty="0"/>
              <a:t>because it arises from deep seated </a:t>
            </a:r>
            <a:r>
              <a:rPr lang="en-US" dirty="0" smtClean="0"/>
              <a:t>tissues.</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3" name="Picture 7"/>
          <p:cNvPicPr>
            <a:picLocks noGrp="1" noChangeAspect="1" noChangeArrowheads="1"/>
          </p:cNvPicPr>
          <p:nvPr>
            <p:ph sz="half" idx="1"/>
          </p:nvPr>
        </p:nvPicPr>
        <p:blipFill>
          <a:blip r:embed="rId2" cstate="print"/>
          <a:srcRect/>
          <a:stretch>
            <a:fillRect/>
          </a:stretch>
        </p:blipFill>
        <p:spPr>
          <a:xfrm>
            <a:off x="507097" y="571480"/>
            <a:ext cx="7851117" cy="5692060"/>
          </a:xfrm>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Introduction</a:t>
            </a:r>
            <a:r>
              <a:rPr lang="en-IN" dirty="0"/>
              <a:t/>
            </a:r>
            <a:br>
              <a:rPr lang="en-IN" dirty="0"/>
            </a:br>
            <a:endParaRPr lang="en-IN" dirty="0"/>
          </a:p>
        </p:txBody>
      </p:sp>
      <p:sp>
        <p:nvSpPr>
          <p:cNvPr id="4" name="Content Placeholder 3"/>
          <p:cNvSpPr>
            <a:spLocks noGrp="1"/>
          </p:cNvSpPr>
          <p:nvPr>
            <p:ph idx="1"/>
          </p:nvPr>
        </p:nvSpPr>
        <p:spPr/>
        <p:txBody>
          <a:bodyPr>
            <a:normAutofit lnSpcReduction="10000"/>
          </a:bodyPr>
          <a:lstStyle/>
          <a:p>
            <a:r>
              <a:rPr lang="en-US" dirty="0"/>
              <a:t>The first embryonic structure that emerges from the seed is the </a:t>
            </a:r>
            <a:r>
              <a:rPr lang="en-US" dirty="0" err="1" smtClean="0"/>
              <a:t>Radicle</a:t>
            </a:r>
            <a:endParaRPr lang="en-US" dirty="0" smtClean="0"/>
          </a:p>
          <a:p>
            <a:r>
              <a:rPr lang="en-US" dirty="0"/>
              <a:t>The </a:t>
            </a:r>
            <a:r>
              <a:rPr lang="en-US" dirty="0" err="1" smtClean="0"/>
              <a:t>radicle</a:t>
            </a:r>
            <a:r>
              <a:rPr lang="en-US" dirty="0" smtClean="0"/>
              <a:t> </a:t>
            </a:r>
            <a:r>
              <a:rPr lang="en-US" dirty="0"/>
              <a:t>contains a region of specialized tissues at the apex called the </a:t>
            </a:r>
            <a:r>
              <a:rPr lang="en-US" b="1" dirty="0">
                <a:solidFill>
                  <a:srgbClr val="FF0000"/>
                </a:solidFill>
              </a:rPr>
              <a:t>root apical </a:t>
            </a:r>
            <a:r>
              <a:rPr lang="en-US" b="1" dirty="0" smtClean="0">
                <a:solidFill>
                  <a:srgbClr val="FF0000"/>
                </a:solidFill>
              </a:rPr>
              <a:t>meristem</a:t>
            </a:r>
          </a:p>
          <a:p>
            <a:r>
              <a:rPr lang="en-US" dirty="0"/>
              <a:t>These meristematic cells undergo division to produce many cells which enlarge, differentiate and bring about elongation of the root</a:t>
            </a:r>
            <a:endParaRPr lang="en-IN" b="1"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8" descr="mat_vasc_cyl"/>
          <p:cNvPicPr>
            <a:picLocks noChangeAspect="1" noChangeArrowheads="1"/>
          </p:cNvPicPr>
          <p:nvPr/>
        </p:nvPicPr>
        <p:blipFill>
          <a:blip r:embed="rId2" cstate="print"/>
          <a:srcRect/>
          <a:stretch>
            <a:fillRect/>
          </a:stretch>
        </p:blipFill>
        <p:spPr bwMode="auto">
          <a:xfrm>
            <a:off x="4357686" y="2786058"/>
            <a:ext cx="4399167" cy="3571900"/>
          </a:xfrm>
          <a:prstGeom prst="rect">
            <a:avLst/>
          </a:prstGeom>
          <a:noFill/>
          <a:ln w="9525">
            <a:noFill/>
            <a:miter lim="800000"/>
            <a:headEnd/>
            <a:tailEnd/>
          </a:ln>
        </p:spPr>
      </p:pic>
      <p:sp>
        <p:nvSpPr>
          <p:cNvPr id="20485" name="Rectangle 9"/>
          <p:cNvSpPr>
            <a:spLocks noChangeArrowheads="1"/>
          </p:cNvSpPr>
          <p:nvPr/>
        </p:nvSpPr>
        <p:spPr bwMode="auto">
          <a:xfrm>
            <a:off x="3214678" y="2071678"/>
            <a:ext cx="2345001" cy="461665"/>
          </a:xfrm>
          <a:prstGeom prst="rect">
            <a:avLst/>
          </a:prstGeom>
          <a:noFill/>
          <a:ln w="9525">
            <a:noFill/>
            <a:miter lim="800000"/>
            <a:headEnd/>
            <a:tailEnd/>
          </a:ln>
        </p:spPr>
        <p:txBody>
          <a:bodyPr wrap="none">
            <a:spAutoFit/>
          </a:bodyPr>
          <a:lstStyle/>
          <a:p>
            <a:pPr>
              <a:spcBef>
                <a:spcPct val="50000"/>
              </a:spcBef>
            </a:pPr>
            <a:r>
              <a:rPr lang="en-US" sz="2400" b="1" dirty="0"/>
              <a:t>T.S. Of </a:t>
            </a:r>
            <a:r>
              <a:rPr lang="en-US" sz="2400" b="1" dirty="0" err="1"/>
              <a:t>Dicot</a:t>
            </a:r>
            <a:r>
              <a:rPr lang="en-US" sz="2400" b="1" dirty="0"/>
              <a:t> root</a:t>
            </a:r>
          </a:p>
        </p:txBody>
      </p:sp>
      <p:pic>
        <p:nvPicPr>
          <p:cNvPr id="1026" name="Picture 2"/>
          <p:cNvPicPr>
            <a:picLocks noChangeAspect="1" noChangeArrowheads="1"/>
          </p:cNvPicPr>
          <p:nvPr/>
        </p:nvPicPr>
        <p:blipFill>
          <a:blip r:embed="rId3" cstate="print"/>
          <a:srcRect/>
          <a:stretch>
            <a:fillRect/>
          </a:stretch>
        </p:blipFill>
        <p:spPr bwMode="auto">
          <a:xfrm>
            <a:off x="285720" y="2786058"/>
            <a:ext cx="4219575" cy="3571900"/>
          </a:xfrm>
          <a:prstGeom prst="rect">
            <a:avLst/>
          </a:prstGeom>
          <a:noFill/>
          <a:ln w="9525">
            <a:noFill/>
            <a:miter lim="800000"/>
            <a:headEnd/>
            <a:tailEnd/>
          </a:ln>
          <a:effectLst/>
        </p:spPr>
      </p:pic>
      <p:sp>
        <p:nvSpPr>
          <p:cNvPr id="8" name="TextBox 7"/>
          <p:cNvSpPr txBox="1"/>
          <p:nvPr/>
        </p:nvSpPr>
        <p:spPr>
          <a:xfrm>
            <a:off x="1071538" y="546067"/>
            <a:ext cx="7000924" cy="954107"/>
          </a:xfrm>
          <a:prstGeom prst="rect">
            <a:avLst/>
          </a:prstGeom>
          <a:noFill/>
        </p:spPr>
        <p:txBody>
          <a:bodyPr wrap="square" rtlCol="0">
            <a:spAutoFit/>
          </a:bodyPr>
          <a:lstStyle/>
          <a:p>
            <a:pPr algn="ctr"/>
            <a:r>
              <a:rPr lang="en-US" sz="2800" dirty="0" smtClean="0"/>
              <a:t>Vascular Tissue Arrangement in Zone of Maturation of </a:t>
            </a:r>
            <a:r>
              <a:rPr lang="en-US" sz="2800" dirty="0" err="1" smtClean="0"/>
              <a:t>Dicot</a:t>
            </a:r>
            <a:r>
              <a:rPr lang="en-US" sz="2800" dirty="0" smtClean="0"/>
              <a:t> Roots</a:t>
            </a:r>
            <a:endParaRPr lang="en-US" sz="2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Zea_1"/>
          <p:cNvPicPr>
            <a:picLocks noChangeAspect="1" noChangeArrowheads="1"/>
          </p:cNvPicPr>
          <p:nvPr/>
        </p:nvPicPr>
        <p:blipFill>
          <a:blip r:embed="rId2" cstate="print"/>
          <a:srcRect/>
          <a:stretch>
            <a:fillRect/>
          </a:stretch>
        </p:blipFill>
        <p:spPr bwMode="auto">
          <a:xfrm>
            <a:off x="304800" y="3200400"/>
            <a:ext cx="3514725" cy="3333750"/>
          </a:xfrm>
          <a:prstGeom prst="rect">
            <a:avLst/>
          </a:prstGeom>
          <a:noFill/>
          <a:ln w="9525">
            <a:noFill/>
            <a:miter lim="800000"/>
            <a:headEnd/>
            <a:tailEnd/>
          </a:ln>
        </p:spPr>
      </p:pic>
      <p:sp>
        <p:nvSpPr>
          <p:cNvPr id="21507" name="Rectangle 6"/>
          <p:cNvSpPr>
            <a:spLocks noChangeArrowheads="1"/>
          </p:cNvSpPr>
          <p:nvPr/>
        </p:nvSpPr>
        <p:spPr bwMode="auto">
          <a:xfrm>
            <a:off x="2643174" y="1428736"/>
            <a:ext cx="3565400" cy="400110"/>
          </a:xfrm>
          <a:prstGeom prst="rect">
            <a:avLst/>
          </a:prstGeom>
          <a:noFill/>
          <a:ln w="9525">
            <a:noFill/>
            <a:miter lim="800000"/>
            <a:headEnd/>
            <a:tailEnd/>
          </a:ln>
        </p:spPr>
        <p:txBody>
          <a:bodyPr wrap="none" anchor="ctr">
            <a:spAutoFit/>
          </a:bodyPr>
          <a:lstStyle/>
          <a:p>
            <a:r>
              <a:rPr lang="en-US" sz="2000" b="1" dirty="0" smtClean="0"/>
              <a:t>T.S of Monocot Root (</a:t>
            </a:r>
            <a:r>
              <a:rPr lang="en-US" sz="2000" b="1" i="1" dirty="0" err="1" smtClean="0"/>
              <a:t>Zea</a:t>
            </a:r>
            <a:r>
              <a:rPr lang="en-US" sz="2000" b="1" dirty="0" smtClean="0"/>
              <a:t> </a:t>
            </a:r>
            <a:r>
              <a:rPr lang="en-US" sz="2000" b="1" i="1" dirty="0" err="1" smtClean="0"/>
              <a:t>mays</a:t>
            </a:r>
            <a:r>
              <a:rPr lang="en-US" sz="2000" b="1" i="1" dirty="0" smtClean="0"/>
              <a:t>)</a:t>
            </a:r>
            <a:endParaRPr lang="en-US" b="1" dirty="0"/>
          </a:p>
        </p:txBody>
      </p:sp>
      <p:pic>
        <p:nvPicPr>
          <p:cNvPr id="21508" name="Picture 8" descr="Zea_3"/>
          <p:cNvPicPr>
            <a:picLocks noChangeAspect="1" noChangeArrowheads="1"/>
          </p:cNvPicPr>
          <p:nvPr/>
        </p:nvPicPr>
        <p:blipFill>
          <a:blip r:embed="rId3" cstate="print"/>
          <a:srcRect/>
          <a:stretch>
            <a:fillRect/>
          </a:stretch>
        </p:blipFill>
        <p:spPr bwMode="auto">
          <a:xfrm>
            <a:off x="4724400" y="4038600"/>
            <a:ext cx="3333750" cy="2486025"/>
          </a:xfrm>
          <a:prstGeom prst="rect">
            <a:avLst/>
          </a:prstGeom>
          <a:noFill/>
          <a:ln w="9525">
            <a:noFill/>
            <a:miter lim="800000"/>
            <a:headEnd/>
            <a:tailEnd/>
          </a:ln>
        </p:spPr>
      </p:pic>
      <p:pic>
        <p:nvPicPr>
          <p:cNvPr id="21509" name="Picture 9" descr="monort40"/>
          <p:cNvPicPr>
            <a:picLocks noChangeAspect="1" noChangeArrowheads="1"/>
          </p:cNvPicPr>
          <p:nvPr/>
        </p:nvPicPr>
        <p:blipFill>
          <a:blip r:embed="rId4" cstate="print"/>
          <a:srcRect/>
          <a:stretch>
            <a:fillRect/>
          </a:stretch>
        </p:blipFill>
        <p:spPr bwMode="auto">
          <a:xfrm>
            <a:off x="3929058" y="1857364"/>
            <a:ext cx="1860481" cy="1957381"/>
          </a:xfrm>
          <a:prstGeom prst="rect">
            <a:avLst/>
          </a:prstGeom>
          <a:noFill/>
          <a:ln w="9525">
            <a:noFill/>
            <a:miter lim="800000"/>
            <a:headEnd/>
            <a:tailEnd/>
          </a:ln>
        </p:spPr>
      </p:pic>
      <p:sp>
        <p:nvSpPr>
          <p:cNvPr id="7" name="TextBox 6"/>
          <p:cNvSpPr txBox="1"/>
          <p:nvPr/>
        </p:nvSpPr>
        <p:spPr>
          <a:xfrm>
            <a:off x="4643438" y="4071942"/>
            <a:ext cx="928694" cy="369332"/>
          </a:xfrm>
          <a:prstGeom prst="rect">
            <a:avLst/>
          </a:prstGeom>
          <a:solidFill>
            <a:schemeClr val="bg1"/>
          </a:solidFill>
        </p:spPr>
        <p:txBody>
          <a:bodyPr wrap="square" rtlCol="0">
            <a:spAutoFit/>
          </a:bodyPr>
          <a:lstStyle/>
          <a:p>
            <a:r>
              <a:rPr lang="en-US" dirty="0" smtClean="0"/>
              <a:t>Phloem</a:t>
            </a:r>
            <a:endParaRPr lang="en-US" dirty="0"/>
          </a:p>
        </p:txBody>
      </p:sp>
      <p:sp>
        <p:nvSpPr>
          <p:cNvPr id="8" name="TextBox 7"/>
          <p:cNvSpPr txBox="1"/>
          <p:nvPr/>
        </p:nvSpPr>
        <p:spPr>
          <a:xfrm>
            <a:off x="7215206" y="4071942"/>
            <a:ext cx="1214446" cy="369332"/>
          </a:xfrm>
          <a:prstGeom prst="rect">
            <a:avLst/>
          </a:prstGeom>
          <a:solidFill>
            <a:schemeClr val="bg1"/>
          </a:solidFill>
        </p:spPr>
        <p:txBody>
          <a:bodyPr wrap="square" rtlCol="0">
            <a:spAutoFit/>
          </a:bodyPr>
          <a:lstStyle/>
          <a:p>
            <a:r>
              <a:rPr lang="en-US" dirty="0" smtClean="0"/>
              <a:t>xylem</a:t>
            </a:r>
            <a:endParaRPr lang="en-US" dirty="0"/>
          </a:p>
        </p:txBody>
      </p:sp>
      <p:sp>
        <p:nvSpPr>
          <p:cNvPr id="9" name="TextBox 8"/>
          <p:cNvSpPr txBox="1"/>
          <p:nvPr/>
        </p:nvSpPr>
        <p:spPr>
          <a:xfrm>
            <a:off x="1071538" y="214290"/>
            <a:ext cx="7000924" cy="954107"/>
          </a:xfrm>
          <a:prstGeom prst="rect">
            <a:avLst/>
          </a:prstGeom>
          <a:noFill/>
        </p:spPr>
        <p:txBody>
          <a:bodyPr wrap="square" rtlCol="0">
            <a:spAutoFit/>
          </a:bodyPr>
          <a:lstStyle/>
          <a:p>
            <a:pPr algn="ctr"/>
            <a:r>
              <a:rPr lang="en-US" sz="2800" dirty="0" smtClean="0"/>
              <a:t>Vascular Tissue Arrangement in Zone of Maturation of Monocot Roots</a:t>
            </a:r>
            <a:endParaRPr lang="en-US"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Functions of Roots</a:t>
            </a:r>
            <a:endParaRPr lang="en-US" dirty="0"/>
          </a:p>
        </p:txBody>
      </p:sp>
      <p:graphicFrame>
        <p:nvGraphicFramePr>
          <p:cNvPr id="6" name="Content Placeholder 5"/>
          <p:cNvGraphicFramePr>
            <a:graphicFrameLocks noGrp="1"/>
          </p:cNvGraphicFramePr>
          <p:nvPr>
            <p:ph idx="1"/>
          </p:nvPr>
        </p:nvGraphicFramePr>
        <p:xfrm>
          <a:off x="500034" y="2214554"/>
          <a:ext cx="8258204" cy="442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2"/>
          <p:cNvSpPr txBox="1">
            <a:spLocks/>
          </p:cNvSpPr>
          <p:nvPr/>
        </p:nvSpPr>
        <p:spPr>
          <a:xfrm>
            <a:off x="428596" y="1285860"/>
            <a:ext cx="8329642" cy="1071570"/>
          </a:xfrm>
          <a:prstGeom prst="rect">
            <a:avLst/>
          </a:prstGeom>
        </p:spPr>
        <p:txBody>
          <a:bodyPr vert="horz" lIns="91440" tIns="45720" rIns="91440" bIns="45720" rtlCol="0">
            <a:normAutofit fontScale="85000" lnSpcReduction="10000"/>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Both the tap root and fibrous root systems may undergo certain modifications to perform special functions.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arrots-pf-lg.jpg"/>
          <p:cNvPicPr>
            <a:picLocks noChangeAspect="1"/>
          </p:cNvPicPr>
          <p:nvPr/>
        </p:nvPicPr>
        <p:blipFill>
          <a:blip r:embed="rId2" cstate="print"/>
          <a:stretch>
            <a:fillRect/>
          </a:stretch>
        </p:blipFill>
        <p:spPr>
          <a:xfrm>
            <a:off x="1066800" y="3643314"/>
            <a:ext cx="3048000" cy="2825219"/>
          </a:xfrm>
          <a:prstGeom prst="rect">
            <a:avLst/>
          </a:prstGeom>
        </p:spPr>
      </p:pic>
      <p:pic>
        <p:nvPicPr>
          <p:cNvPr id="8" name="Picture 7" descr="product_1119.jpg"/>
          <p:cNvPicPr>
            <a:picLocks noChangeAspect="1"/>
          </p:cNvPicPr>
          <p:nvPr/>
        </p:nvPicPr>
        <p:blipFill>
          <a:blip r:embed="rId3" cstate="print"/>
          <a:stretch>
            <a:fillRect/>
          </a:stretch>
        </p:blipFill>
        <p:spPr>
          <a:xfrm>
            <a:off x="5181600" y="3857628"/>
            <a:ext cx="3048000" cy="2543172"/>
          </a:xfrm>
          <a:prstGeom prst="rect">
            <a:avLst/>
          </a:prstGeom>
        </p:spPr>
      </p:pic>
      <p:grpSp>
        <p:nvGrpSpPr>
          <p:cNvPr id="2" name="Group 12"/>
          <p:cNvGrpSpPr/>
          <p:nvPr/>
        </p:nvGrpSpPr>
        <p:grpSpPr>
          <a:xfrm>
            <a:off x="1428728" y="1285860"/>
            <a:ext cx="6658859" cy="2368899"/>
            <a:chOff x="1447800" y="755301"/>
            <a:chExt cx="6658859" cy="2368899"/>
          </a:xfrm>
        </p:grpSpPr>
        <p:pic>
          <p:nvPicPr>
            <p:cNvPr id="15362" name="Picture 2" descr="C:\Users\SUNISH\Desktop\radish.jpg"/>
            <p:cNvPicPr>
              <a:picLocks noChangeAspect="1" noChangeArrowheads="1"/>
            </p:cNvPicPr>
            <p:nvPr/>
          </p:nvPicPr>
          <p:blipFill>
            <a:blip r:embed="rId4" cstate="print"/>
            <a:srcRect/>
            <a:stretch>
              <a:fillRect/>
            </a:stretch>
          </p:blipFill>
          <p:spPr bwMode="auto">
            <a:xfrm>
              <a:off x="1447800" y="755301"/>
              <a:ext cx="3514725" cy="2368899"/>
            </a:xfrm>
            <a:prstGeom prst="rect">
              <a:avLst/>
            </a:prstGeom>
            <a:noFill/>
          </p:spPr>
        </p:pic>
        <p:pic>
          <p:nvPicPr>
            <p:cNvPr id="15363" name="Picture 3" descr="C:\Users\SUNISH\Desktop\radishs.jpg"/>
            <p:cNvPicPr>
              <a:picLocks noChangeAspect="1" noChangeArrowheads="1"/>
            </p:cNvPicPr>
            <p:nvPr/>
          </p:nvPicPr>
          <p:blipFill>
            <a:blip r:embed="rId5" cstate="print"/>
            <a:srcRect/>
            <a:stretch>
              <a:fillRect/>
            </a:stretch>
          </p:blipFill>
          <p:spPr bwMode="auto">
            <a:xfrm>
              <a:off x="4953000" y="762000"/>
              <a:ext cx="3153659" cy="2362200"/>
            </a:xfrm>
            <a:prstGeom prst="rect">
              <a:avLst/>
            </a:prstGeom>
            <a:noFill/>
          </p:spPr>
        </p:pic>
        <p:sp>
          <p:nvSpPr>
            <p:cNvPr id="9" name="TextBox 8"/>
            <p:cNvSpPr txBox="1"/>
            <p:nvPr/>
          </p:nvSpPr>
          <p:spPr>
            <a:xfrm>
              <a:off x="3810000" y="2667000"/>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Radish</a:t>
              </a:r>
              <a:endParaRPr lang="en-US" sz="2000" b="1" dirty="0">
                <a:solidFill>
                  <a:schemeClr val="bg1"/>
                </a:solidFill>
              </a:endParaRPr>
            </a:p>
          </p:txBody>
        </p:sp>
      </p:grpSp>
      <p:sp>
        <p:nvSpPr>
          <p:cNvPr id="11" name="TextBox 10"/>
          <p:cNvSpPr txBox="1"/>
          <p:nvPr/>
        </p:nvSpPr>
        <p:spPr>
          <a:xfrm>
            <a:off x="1371600" y="6324600"/>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Carrot</a:t>
            </a:r>
            <a:endParaRPr lang="en-US" sz="2000" b="1" dirty="0">
              <a:solidFill>
                <a:schemeClr val="bg1"/>
              </a:solidFill>
            </a:endParaRPr>
          </a:p>
        </p:txBody>
      </p:sp>
      <p:sp>
        <p:nvSpPr>
          <p:cNvPr id="12" name="TextBox 11"/>
          <p:cNvSpPr txBox="1"/>
          <p:nvPr/>
        </p:nvSpPr>
        <p:spPr>
          <a:xfrm>
            <a:off x="5334000" y="6324600"/>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Beetroot</a:t>
            </a:r>
            <a:endParaRPr lang="en-US" sz="2000" b="1" dirty="0">
              <a:solidFill>
                <a:schemeClr val="bg1"/>
              </a:solidFill>
            </a:endParaRPr>
          </a:p>
        </p:txBody>
      </p:sp>
      <p:sp>
        <p:nvSpPr>
          <p:cNvPr id="10" name="TextBox 9"/>
          <p:cNvSpPr txBox="1"/>
          <p:nvPr/>
        </p:nvSpPr>
        <p:spPr>
          <a:xfrm>
            <a:off x="1785918" y="428604"/>
            <a:ext cx="6286544" cy="461665"/>
          </a:xfrm>
          <a:prstGeom prst="rect">
            <a:avLst/>
          </a:prstGeom>
          <a:noFill/>
        </p:spPr>
        <p:txBody>
          <a:bodyPr wrap="square" rtlCol="0">
            <a:spAutoFit/>
          </a:bodyPr>
          <a:lstStyle/>
          <a:p>
            <a:pPr algn="ctr"/>
            <a:r>
              <a:rPr lang="en-US" sz="2400" b="1" dirty="0" smtClean="0"/>
              <a:t>Plants with roots modified for food storage</a:t>
            </a:r>
            <a:endParaRPr lang="en-US" sz="24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1.bp.blogspot.com/_ljia42PCBzk/TGpMvb2PEpI/AAAAAAAAAPQ/YVOv8I8By6U/s1600/cassava-ethanol.jpg">
            <a:hlinkClick r:id="rId2"/>
          </p:cNvPr>
          <p:cNvPicPr>
            <a:picLocks noChangeAspect="1" noChangeArrowheads="1"/>
          </p:cNvPicPr>
          <p:nvPr/>
        </p:nvPicPr>
        <p:blipFill>
          <a:blip r:embed="rId3" cstate="print"/>
          <a:srcRect/>
          <a:stretch>
            <a:fillRect/>
          </a:stretch>
        </p:blipFill>
        <p:spPr bwMode="auto">
          <a:xfrm>
            <a:off x="642910" y="428604"/>
            <a:ext cx="4324350" cy="3086101"/>
          </a:xfrm>
          <a:prstGeom prst="rect">
            <a:avLst/>
          </a:prstGeom>
          <a:noFill/>
        </p:spPr>
      </p:pic>
      <p:pic>
        <p:nvPicPr>
          <p:cNvPr id="3078" name="Picture 6" descr="http://t3.gstatic.com/images?q=tbn:ANd9GcRPINNzRULRYf-c_izxPLpmoERGyog4vUAhHuFcqGFVMZZAzdmFnA"/>
          <p:cNvPicPr>
            <a:picLocks noChangeAspect="1" noChangeArrowheads="1"/>
          </p:cNvPicPr>
          <p:nvPr/>
        </p:nvPicPr>
        <p:blipFill>
          <a:blip r:embed="rId4" cstate="print"/>
          <a:srcRect/>
          <a:stretch>
            <a:fillRect/>
          </a:stretch>
        </p:blipFill>
        <p:spPr bwMode="auto">
          <a:xfrm>
            <a:off x="642910" y="3786190"/>
            <a:ext cx="4288622" cy="2843544"/>
          </a:xfrm>
          <a:prstGeom prst="rect">
            <a:avLst/>
          </a:prstGeom>
          <a:noFill/>
        </p:spPr>
      </p:pic>
      <p:pic>
        <p:nvPicPr>
          <p:cNvPr id="3076" name="Picture 4" descr="http://t2.gstatic.com/images?q=tbn:ANd9GcQ0YS4qzmxno052QaGqoYAs3N48bXzJaL_AL-Q2kuYLW3EHWKHf1w"/>
          <p:cNvPicPr>
            <a:picLocks noChangeAspect="1" noChangeArrowheads="1"/>
          </p:cNvPicPr>
          <p:nvPr/>
        </p:nvPicPr>
        <p:blipFill>
          <a:blip r:embed="rId5" cstate="print"/>
          <a:srcRect/>
          <a:stretch>
            <a:fillRect/>
          </a:stretch>
        </p:blipFill>
        <p:spPr bwMode="auto">
          <a:xfrm>
            <a:off x="5143504" y="3929066"/>
            <a:ext cx="3571900" cy="2286016"/>
          </a:xfrm>
          <a:prstGeom prst="rect">
            <a:avLst/>
          </a:prstGeom>
          <a:noFill/>
        </p:spPr>
      </p:pic>
      <p:sp>
        <p:nvSpPr>
          <p:cNvPr id="3080" name="AutoShape 8" descr="data:image/jpeg;base64,/9j/4AAQSkZJRgABAQAAAQABAAD/2wCEAAkGBhQSEBUUExQVFRUWFhUWFxcXGBgWFxgXFhgZFxUYFhgZGyceGhkkGhgYHy8gIycpLC0sFR4xNzAqNSYrLCkBCQoKDgwOGg8PGiwkHyQsLCwsLCosKSwsLCksKSwsKSksLCksKSwsLCwpLCkpLCwsLCkpLCksLCwsLCwsKSwsLP/AABEIALsBDQMBIgACEQEDEQH/xAAbAAABBQEBAAAAAAAAAAAAAAAAAQMEBQYCB//EADkQAAEDAgQEBAQEBgMAAwAAAAEAAhEDIQQSMUEFIlFhBnGBkRMyobFCUsHwBxQjYnLRguHxFVOy/8QAGQEBAAMBAQAAAAAAAAAAAAAAAAECAwQF/8QAJhEAAgIDAAICAAcBAAAAAAAAAAECEQMhMQQSQVETFCIyUmFxQv/aAAwDAQACEQMRAD8A9xQhCAEIQgBCEIAQhCAEIQgBCEIAQhCAEJJRKAVCSUSgFQhCAEIQgBCEIAQhCAEIQgBCEIAQhCAEIQgBCEIAQhCAEIQgBCEIAQhCAEIQgBcvfAk6JSqbj2JJIpDQguf/AIgwB6n3DSN1WUvVWTFezoh4vxLUc4/CpgMH43SSd8zWAjl6EkT00TVGtiDI+MdolrdxIuGm199IUn4IynuNfNc4eA0k2y7km0b/AGjzXHNyfydMaXwZrFeJqzA/4lWoIDSA0BrjoDDjykzNhEyJ6J3AeN6jhINQgFt6lMBoaeuV0lxj5piTsr7F4MOEERJsWwIAbcGTqZOxECD3zVfhmQ1Mssy/MQHVM06FrcxsZ3HVZqUl8nRFQkuGkoeNPz0nQJzZDLhBiTTcA6D2nT3uMDxyjWHI8T+V0sdt+FwB3G268+OMDmhrmVqgc2J+GWFwuCBTcWmNAY6jWbPMotqF7Q1pLTJHMYBvD6egdNzrobytI55LpSXjxfNHpKVYzC+KqzI+I1r+Uy2Q19pJM6OsNIB00utDwzj1KsBldDoksNnC0kQdY7LphljI5J4pR6WSEkpVqZghCEAIQhACEIQAhCEAIQhACEIQAhCEAIQhACEIQAhCEAIQkKA5rVQ1pc4gAAkk2AAuSTsFg+CcUFZ+JxBPK6sQCN2U8rWCDsRlnuT1V34trOqsdhqRhz2zUdE5aZtABsXPILR2zEqownDm0aLabW5WgaEzmPVxjWT9VyeRk16o6MUdWy7+IC2xtEg7az7LjC07E6HNJuY23/eyj8OB+X5YiBuJvB8x91N+GWnsf/Qsk7RahMTX+G2SHVXNaDAygkl0E7C0/Rec+Kao/mmvaMwBhx5gA+9muFp5YgH8K9IoVgBzAk3sNzPdR+K8PZUaWP5hBcJ1EQIbbSBoZ19qN07NINIyFPCmqBncOUaEfEIJEcznG4LYkRs07yLLh72tAGY5GnlAIdlkwRmvAEkgSIB0611XEwchyyJBa0yI1dMjQi+m8XXdWs1zQZJDbkNJaQRcSMwsB116KjZ1Ud4ynIkkHKSWkWcAAZAc6RmjmgwIUXh5zB3xA6abj8wIkah4cSQ03nl6kE2K7w9UmCWgCYJBHKDrGkAgOEWLTMSCnG4rKRcyJmOaWhxE5SNBMg7R0uosMvMF4tew85D2bkluYT8sOaYiNnAG+pAWrwePZVEtPmDZw826heftDC5wBbniSACTBJmWaEEE9fmOs3OFxSIFNxGSQ0AwWgweUG4ZMjKLDRdMM7j05Z4FLmj0lCpuE8azw2pAJ0cLB3a+jpm3ZXAK7IyUlaOOUXF0xUIQrFQQhCAEIQgBCEIAQhCAEISSgFSSomN4oynqZds0ET9dB3KpcR4keQcgaNIN3ee4Eix/5BZyyRj00jjlLhpC5V+K44xvy857aD1WZrcSe+eYv5gCJsPOLAx+EAfqo1KofxumJOsQ0WAO1rDXVYS8j6N4+P8AZoX+Jjs1sX1P+rJ/D+IQSA5sTuCCB0ndZRo0Jdm1MTy7aRsu/igRJv089uyx/Hkn02/LxaN+x4IkGR2Q5yw+B8QGg78zbZmjb6672UPxn4w+Jlo0BLTd5nLmsYYO0xP+JXVHMmrOSWCSdGhwFUPrueL53ZgTblAy04tcWJH+RUvEMBcBDZtFpGY9lX4eiaTGNJ5hTYD2IbBjyITuEq3Ltxe/UELle9mn+FyzDt/KAd4+6YOEzeW3oVFPGR8RrYMkP65YbBuRYG4se/dSf5oGL+yJoqlJDFTCm8iDr/2ozag+KGuLi4NkGOXWNdzI0TmK4rJaNpvOsbLD+K+KOfX5Xua1gjKHwHG5NhvHToNljOW6N8cHLpxxB4pucM2UfEdOWIBkydIgkC6h/wAzUEOac40iQ2ehBggx0ka7JoUBmkRqJyumfMSRm6nqSnvhOEuZBMAAOJy22tp5/QqqOxj2G4kHUySSC2JbdrhsZEyJuQQSCPJOucA2HF9yYcBzAiS2crYO+o0IO92qolgeBlqAHLmkET8zXZTcet4BEkBNYbHNNNrYIcIOWeZri7QmL3FnfLobbWRVlg+rlp5qsObyhrg1xIaQNWXywd2zI2BkHqlXcC0AtjQECWm+axBIa6e0O7aKJVxr7N+G4ta0y8GS0TDc4JAI+bmzTbe8c0MU0tMO5rkuBkjTIARIMRoJFt5UlTQ4eu1zjIE5SR0OhdbrYEdwVdcG44WgsqS6NHA5jGwO57b2g31w+C4kx3D/AOae13xaZcys0GMxZUyVC1twJDs1jAkiICv3MLXgPtH4gLGDA5tvIgWdI3V1KUHaMpKM9M22Gx7KnyuB6jQjzBuE/KwlVx5nU/n5S2+XQmwOxMxPZWeD8QVGOAqDM0mJJAf6CL7WvrqumHkJ6kc0/Ha/aalC4pVQ4AgyCJBXa6jmBCEIAQhCAEIUHjHEhQpOeddGjq4/KLd/oobrYSsdxuPZSbme4AffyWdx/iNz5DTlb65jvJcNLdPdZyvxB9Q5iXS4m82F7i9gLJ5kAhzjGbKBruYbcnedgJnZcc8zekduPCltk5tfobHMCZIdl6jqZ3/Z7biHAXvtse9/QiUw1o76QNZmZ1BFtgCPUpHYhgA5hDs0ZiBJGsydBeZusGzevoXFBpIBlpJLA5oIg7kyIOm42UcFrQZFyIc8FoywNJEAG+3nZJiK7nNN2m4EB4cLbgkg3iAADtE3TdZ1xYw4FrpvE3Bjob30t5KjLofpSxjgSWG/M6C4CSQLi+5vu5U+I4yGtgF1wSSYmxuYBgmesDdQeL1S2JGZgESQSQQYEt0jYmOm2bLSY7icc2rSBAiInqZj6e6iibLDE8aImQDIjlJAtfQzcee6keHeFOxlXIH5A1oc50DNfQNH5rHsI98ezicy436RpFxMrSeDsZUw7xWAOYyHsO4m7Z6yNdr9baLSoyntWeqPpE/MADAkSDc3MkAAkntukw9CA7vI/fsoPC+NOxJzljGiYyhxL8omHuBA16ahXTA3qPp6K0WmtnO9Fc5pFQa3aSR1DSN+tz7qRlIBvYf+GOxCcxNVrILntEmBJi52HU2+ipuO+IaeHbnguMEBrRLj2ECYkDoL3RuKJVsTH0yDJJIJa0QLgmdT+u0LD457RWfJE5iXdyJG5vurfjfjXLSAbaqWtJE5hTzCQHOFi5YkcQmMxBMCQLTrzTsZ7X9ljLfDqxpo0MzoZ37QbxPSxUijVgRcnYa+Xn09lRYTHBsGOwk2JIMnYWsY3J7KS3GfiHzXFOSNYguP9rYBPeD+EqpoWdWoRmzRlaYdcR322IJnS4TFTGQ+QW6WcSBrqAZgdVCZBaIBAH48xaCT+IOJFukbAdUy4gvAYWxaDBAaY+aLcoEkiNoVkVLLiOJYWlzwSCDJN4neOxmSLw1c0KIaHAS7pJzbAS0mTEb6W7qsdxhuzSaYgCXE8v4nQQJJkuj+4iRCltxfLIzaOhpa0TlOUAXIBmBroVYgTh/Ehhx/L1ABRdVc81JgOzPz5HACxMAXMW1sAtrRxrajdZJEw3cTrrqFlMThhHM2RDtBe/KZH+JJ9Sp+C/p0xTZYNEyd8pa78JmT9g7sryM0i/zPBMlhMXgXG93adwYGkXUl1cPEHU3j5SN/I3+ihDFaR0IaL6CN416ifym106+rfzJDgNQbgA9j107rE0ND4cxkH4dxMuE/UfvotCsbwnEkVqZAN3Bp9eW4N959FsQV6Pjybjs8/PGpCoQhdBgCEIQCLzzxVjvj4otEhtOWXkXDuZ0flLhHfKvQyvKKr81R7tS97nCLyHOcWwN9RHmsMz0b4VuxQ6Byy4G9jOm4A8tk7hqpLhTYJe4OAA0m52GmszopNLgTovIcZ5ddLjM4af4j6q88NeHvg5qjzL3AgR8rWzMC2ptJ7Lj6dTkkh2hwOmGw8OOmrnTpGxH19ZU2lhQ0W0AAAvp01kp6tT8z6wLp1tO30srRgYuTKnEcLDgSRcE5dyANIkcu9h7qix/C3NaXNFrnKZJg7RoCJ0Ei57EbB46fT7eSrsZe3/Qn1UTxotDIzznjNSKTiCMuURIiAYyubGhaQeltrBedcX4mQwmSHDY+V594HnK9F8Zg0mVp0+Hn6mQ4T7633cvHcdjQakkZh0zEeQJCt48b6a5Z0jScOwNR1MBjYMCCTYDWR1Jkx79FreGB7WtDmhuUQQII20jQaqr8NYl5pD4jMjrGCDcOuHXvcK8pvAVJP9TRW7RNwmKdTcHMMOH7urkeJBHOH9y0t+gJA91nBXvafZJzzofW3lG89oUWRV8LLF8bGZuVlZwaD82UEZmkEseXkT2giCRKyvifxviAJp0vgtNswLXO13cCY9QNVfmibzYgGx19tfRQmeHQ5ziWPcHEOlzHZZiZAMR9VGk7NEnR5yzGV3Eta177yYBdB3Jtc9ypuD4XijcUKp7uEdjqQvSmcMDYaG9ZIBIboIN4B1Op303mUMMWANzPO0kj1NxA6WCtLIuJExjJbs89p8KxbTJw1QQZ+Zl5tEZv9p8YXFgOb/L1STGwuPy+U7DoF6HSrEEcpI1cTc9zrM3UpxAG72kWsDMxvIAMdY0KpafwX39nmPD+B4ppzuwwIdlAa6oxr5H4mmZaL6OBn0ViOG12mW0XhzuV8Oa6ALmCC0EzbTrubbd0AzldaSZLhpvygtI9eqcoguMjn6ic8E+buXfyUuTFGGwvBjM1WV4LYaaIY9ubTn11NjH/AIYLhlUWyVC0h4acjhlAJOUggxvEkjzkLfvzGcukakam0AdPIidErcHJJiDuRcmYF7DQA3jQHyVbdhmXFB8EPa5ogSQ286EgxO/TeU5h87RncADBzB/KJ6C8XIt1kea0tLDAGADqdTJse50jbyTpwhAlok7CMvmJgqbshIps1N7dQQ4y72iDHTS/RLTqshrS5tRwzNDS5uYtJnLrDv1yhWbcGTMMyuMTLWmd4BF/TTsoVbCc0OIN9LXjSxME36boC84FXY1+Zz2May13C5iABfQT9d7q/d4mwwJHxWmLWl32Cw9DC5GnKagAkxN7fkY+W6aRHoU+zBmBlcGlskQATbWxkDqQtYZXBUkZTwqbts1w8U4f8zvI06jTExJDmiFXjxs0uOWhUyjRxNMZvIZideypGiSGyCYvlIAnV1up7GUrn5W2tNpiQNSr/jzfCn5eCNXgvEtGpq7IejiB62OnnCtM4Xnxdmlxv5WI3638lJwPFqtEFrMrmkyM2Ywd4LVpHN9mUsH8TW8ZqluHquESKb4nScpj6rF+FuFZs1SbgZWnplOVzhIMSQWyfymOq0viqtOFqtaYcQ0DzL2gD6qPgOD02uZUDXgtaWNLSRyiwzAOvvGupTN1IrjdJlj8JoGkdSB94+6fm1vpula5p/Tv7rj4IExI7LKhdgBobJQe64LrpM8/v3REiFwv+7Krx8AW/wBqxqR0nt19ZCpsfWuZiYmBaFE3SLRR5x/FjFNbQMkZnNyDrzOaSBa9mncWPv5Dgaha8OiT3E/deu+JsK3Evzu5mtJyDbudfNYjHcHJfYWXT48fWN/ZTLK3X0TuE8azHnMEwAevaVosBlfUa1zsoJueiyWFwuUxG2/7hafwlhs2KZzHKwOqEamWiw8p6/qss2J37ovjl/yegUuHUaQHK0gRaZmbtPnl6DqdlAxtTMSGcokWptLdNLwJtqQbqawtbTawCzRGZwMhmoBtMAxGi7oYYB0mxAvmg21nqPO9jsuNu2dkI+vSDRwAAAg2EnKzLPreT276pttD+sAMuzc2UBxIPyF4Gpg72hWWHY4uDg6d8tOCDBsObKSSI7Lmuabp5HFwBvlcC0/8jH3UJF2yG914joNIHboIH6Lui0NMOEmJJzDrs3U666KTXdnOuU63nfeLHWbdk18aAcsvPykAghu0GYFo0lSQdGnyxlLu3KSSNhO9ovoms7GAizSRo5zbu1GlheE5fLMkyLNcMoN9MzLR7+aLNaCXAjQ3JggDUkdyLFKIs6FQARYnXQjXt1jUArpuVouGgDbKPpGl/O56qLVcI0JgA5iYvpqP8fp3hd0XnLEzDom07xoBJ7qaBPpVKbxMMc28lzQ5thBBJ+VwNovuISjAsyklrC83gNymJ0Etzb69NlFwlJ8QQemYwSQOtoMC3MnqTYs2BO0HKLbN2teDZSQdNpHNmzvAMS0ZrECBDoAaYgEaEiYBmXKlXQfMdg45QB/d+/eyrKmJDDLufSCSxoHqAAdjB6QlGNEcwJHSRy26ZR/+jqlbIJn81Mty9NQ4U4OmhDiT6hc4qsRYRGkh2g2iG/T6qqp1iJIcb9RGthEQYT7eJEtgCLje8x3tt+5VqBNqEPvLc1s0NBOYb/NIB1ubGUuQtA8wD5DW19vNVYxJBHykntlOt7yZIF4i8bJ1+NImXcomRy+hkRf6fdCLLHEONv62UEawwGx5g2bCDGoM9U2+ox3y1KTuYyBDgASNcpBzRvpM6aqto4vONyc2YDzGWIOhiNFy7GyQ3LJH4jFp7k9OiEk1zmhwMkw02OXebaSBppfumjxWm0AOAbaYJaDe83MweqiteCYHQEydOg1mUOwDYF47Ex9J6qasrZqfEBLqLiCRlip1n4ZD49cvorfhDj8ISZN/aTAv0EDvEqqxBnXTfy3T3hus4sLTIDHFnWctmmf8YP8AyXVmX6kzihtNF6COgKSfQfdLTXFSoFkKEIjb7IPTVJmnRNPMbT6qNFxnEGB+kfr/AKWV8QYoR8P8T9ezdyp/G+PspkNBzVHfK0XMdXdG/fbtW4Xg5JL33c65J/ToOyvDF7u3wiU/VFRUwgyxFtAOwVZieHt6LX1uGqvr8NXaznMj/wDFl7w1okkwP1nsBc+S1lHg9OgwNonMS0Oe8cud2pMm+QCwb5m5Kc4Nh2srEuGrHNaejnW+1p7psVZtHykjsDN9Fw55O/U7fHgnssHYMBtqjmiBZuUCTf8AKZuuxi6bRBADnGBEAxMAkGDvNhbyUGnjCNzrMnTse67zjKCOrtpJ7jzlcrOwsX4vMPnM6ckPHadiDpbousXU5Ivy6GCRbrOn26KvL52bOozAab3AJUXF4skkAiRBuAeuUiI6abQoTIaJWFxcHK97YdMRsY3P4gZ6fdKK7cgaXfLP4tHXtJte/us7UBtJEyCNImbRbSNjKfo1m8xAaC7UC3XUA3iSr/2VLojMJy3Osmb+YOn7hNOfrYeR0B9Puo2HxRsB33JHquq1Y6+xsNem5UPYQ6yqLAg6Ed5mRv8ATZcU8QBMWcYgDpeBMR+90xQIEQd++qbnmdq0jY+oOvqlAsRjTF85sNCGie4mDPZd1MTJMxoPwgXvpB/fZRfjkiQNjYe8QuJvrqRrMHS46f8ASepFk7ldm+GfiEEZuokSBlm41v2VfnyjKQ5pDiC1zQ0QPlLbkwZNraG26YIIqZ2FzTEEtOWROltbqTVzEXc4m13a20+6hQp2T72qK99IkmIteRIvMi829VJxLwXOy/LmIBjpAOveU9SYBb8O+sQLk+cKPXZz37ACZFmtaYAsTy7K6eyr4OUAHCIkXk/vXXuuHmC6AD1/0b9vonX0wQARbf8A7TVOgHOa0jcQCbeZjWI8vOFYqN1GmBoJg7jyj7pxs8xcczoG4JtPzG2t76+aStVzvM6bW2H/AKNEmEcHZhJ0kgGBIuQDcHYGPfZQT0nl0ME3Ja1xgWkknKO8RJ808ADvHbWFGwT/AIzhTpjNU1LRcx+ImIDfWFreGeFDk/quIJ0DDoP7jeT5WVoxk/gzlJLpExDoJUSnxV1B4qC7bCo3WWg2cP7m3MbgkawtNiuEByqa3hl5NivQnG1RxRdMuqWPY8BwcL6ESQfbZdFwmxHuqCl4GdM/FezWcsjXVT8F4LazWviXf2/FLW+zQD9VyPBL+jVTiO4/GNpjmgzDQ20kGxgan0v2VdWp4uty02fBZ/8AZUjPH9tMSfV8eS0mE4bTpfI0A6Tq4+bjLj6lSStI4Ev3FXk+jK8N8FspEuJL3ky57yXOJ3JJVm7BgKxfVUWo+V0cMiCcMAACZO5gCe8CwUHEYcbfvyVm9Qq4QFNiMMFxieHOZhnPLoAyvDY0uN+pUjEVYM9CD7KRxyvOEe4D5mA9YGojuuXyHo3w6kZmtV/pEHK0WNhzyAQYfNh6bprDV3ETeINj23md+6jBxJEkEBsAaD16mSungiIv0O8rhZ6XCxGIJOvQx2nyt5KJjqwDiQduwPof39UmVzW3EGCD5mTIUc4W1ydPr33RBs5F4mbGztbbWhMvlz7xN7dR1Kk4amWvYZFntjYSTAFtyY8pTFHDQLb3J2JBme/SPaNFoUJZeNzBtE6eQ7+S6qmYtYdOo337bpjD05cdSRv0HQSU/QYLgCCPLp9v9oQ2OUqsX/KJ84kxPoE1iA5znGI5iT3kHQzpca7jdSqLA2TOgEXtM3v0AlFRwJ/3IEDSSVUfBHps5dJN7Tv6p6lTm5J31EX7AbeqjuxRaAADJ9SfJqbqY0iJABgw2Q77GIi5lStkElrTmNwR1uP2ZRVqgeXrr0Cp8R4gpgXe2egknsIF01heIVMTUDKLIn8TyWgAXMAcx8xbutFFlHJGi4W7MXS2TGnUk2B3ITuKwoDpLsoMWkW66/qq3/4HFF2Wi1rWAAF5LuY6ucG66/mMwNBorHB/w6r1L1azvJoyj/e6uvHk3d0ZvPFaK3EV2tF3GSSdTlg2AkkdzaBftfhmIqPkUqTnSCMx5R0MW+sG2q3HDP4cUaZBLQ49XS4+7rrS4bhFNgs1bxwJdMpZ2+HlNLwljaxM1G0gfyMBMf5EK8wH8MyY+LVqP83QPYQvRW0wNEq1UIriMXOT+St4JwJmGZlZYdP1VlCVCsVEhKhCAEiVJCASVxUTkLhzUBFqJhwUt7FHqNQEaooOI0uptQqFXKElZiWKHxnFFuFYNGmQXdJJGnYKwrNUDirc2HLf7262ABOv3XL5Mbgb4HU0UTmAGxBEgWOo6gdCeq6eGmbRedxr5JKlAscGuBDrXIJ1vI2ule43E7a+vdcCPQZ3innlFjYntfTvOq6qmflFmgC0DS03O+sqIxri6ZIA5s3eLdzfZcOrZWkgi5i4va176q9Mq2SWDK0uJAdMEmw79IGkd01QY65JBGwFvYzp6KvxPGqQAaXyWj8MklxuSGtBttfomqfEqtUwyjVPd0M+k/cLSMJy4jNziusufjgEiwI1FyZOmnUn6qPicQKY5iOhkx6JzCeHcVV1Ipg/lufVxCuuGfwzYDmcMx6m5+q2Xjt9MZZ0uGVHiEOMMY54GmUF2bzJAAHmT5BPUqOMqnkoin0LuYgeQ/2vT8F4TpsFmj2VtR4axuwWy8eC6ZPPI8lw3gDE1I+JXqAdGQwX8grnB/wrpj5i9/8Ak5x+69JbQA2XeVapRXEYuTfWY2n4DpMbysHspnBPCTaZc51g6OQZY5d5Dc19wSRYWC00JYUkDLMK0bJ0NSoQAhCEAIQhACEIQAhCEAIQhACChCAbe1R6tNTE1VagKisFBrK3rUJUCthlDJKxwUfGFraRcToYItcRvKl12wsjxzilczRbTeZe4y0Wy2yDNPqf2FjkTapG2OlK2Qq1Ogxz3UzVBcZIFQESREw4E6RumH1QLW6gfM4/oPqVOwHhfE1oznIOgu73/wBLW8J8DMZeL97lUj4ze2bT8hLhh24HE1Rlp/02zOaJceljYD36qwwH8NsxzVXPeeries9YXpuG4K1uynMw4C6Y44x4csskpGN4d4CpM0Y32CvsJ4cY38I9lchqVWsoR6WCa3QJ8NSoUAQBKhCAEIQgBCEIAQhCAEIQgBCEIBrEVcrS6C6ATA1MDQd1WYLxTQqAnPkIsWv5XA9CCriFBx3A6FYh1WlTeRaXNBMeagnROQhCkgEIQgBCEIASEJUIBtzE2/DAqQhLBXO4aDqEDg7JmArFCAYpYRo0CeDUqEAIQhACEIQAhCEAIQhACEIQAhCEAIQhACEIQAhCEAIQhAf/2Q=="/>
          <p:cNvSpPr>
            <a:spLocks noChangeAspect="1" noChangeArrowheads="1"/>
          </p:cNvSpPr>
          <p:nvPr/>
        </p:nvSpPr>
        <p:spPr bwMode="auto">
          <a:xfrm>
            <a:off x="63500" y="-1571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82" name="Picture 10" descr="http://2.bp.blogspot.com/_L9VEmnNLuNM/TAndZbzBEtI/AAAAAAAABdQ/tpISoQt5l1E/s1600/cassava.jpg">
            <a:hlinkClick r:id="rId6"/>
          </p:cNvPr>
          <p:cNvPicPr>
            <a:picLocks noChangeAspect="1" noChangeArrowheads="1"/>
          </p:cNvPicPr>
          <p:nvPr/>
        </p:nvPicPr>
        <p:blipFill>
          <a:blip r:embed="rId7" cstate="print"/>
          <a:srcRect/>
          <a:stretch>
            <a:fillRect/>
          </a:stretch>
        </p:blipFill>
        <p:spPr bwMode="auto">
          <a:xfrm>
            <a:off x="5072066" y="571480"/>
            <a:ext cx="3810030" cy="2658160"/>
          </a:xfrm>
          <a:prstGeom prst="rect">
            <a:avLst/>
          </a:prstGeom>
          <a:noFill/>
        </p:spPr>
      </p:pic>
      <p:sp>
        <p:nvSpPr>
          <p:cNvPr id="9" name="TextBox 8"/>
          <p:cNvSpPr txBox="1"/>
          <p:nvPr/>
        </p:nvSpPr>
        <p:spPr>
          <a:xfrm>
            <a:off x="4500562" y="6243600"/>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Sweet Potato</a:t>
            </a:r>
            <a:endParaRPr lang="en-US" sz="2000" b="1" dirty="0">
              <a:solidFill>
                <a:schemeClr val="bg1"/>
              </a:solidFill>
            </a:endParaRPr>
          </a:p>
        </p:txBody>
      </p:sp>
      <p:sp>
        <p:nvSpPr>
          <p:cNvPr id="10" name="TextBox 9"/>
          <p:cNvSpPr txBox="1"/>
          <p:nvPr/>
        </p:nvSpPr>
        <p:spPr>
          <a:xfrm>
            <a:off x="4714876" y="3143248"/>
            <a:ext cx="2362200" cy="400110"/>
          </a:xfrm>
          <a:prstGeom prst="rect">
            <a:avLst/>
          </a:prstGeom>
          <a:solidFill>
            <a:schemeClr val="accent3"/>
          </a:solidFill>
        </p:spPr>
        <p:txBody>
          <a:bodyPr wrap="square" rtlCol="0">
            <a:spAutoFit/>
          </a:bodyPr>
          <a:lstStyle/>
          <a:p>
            <a:pPr algn="ctr"/>
            <a:r>
              <a:rPr lang="en-US" sz="2000" b="1" dirty="0" smtClean="0">
                <a:solidFill>
                  <a:schemeClr val="bg1"/>
                </a:solidFill>
              </a:rPr>
              <a:t>Cassava</a:t>
            </a:r>
            <a:endParaRPr lang="en-US" sz="2000" b="1" dirty="0">
              <a:solidFill>
                <a:schemeClr val="bg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19200"/>
            <a:ext cx="7772400" cy="914400"/>
          </a:xfrm>
        </p:spPr>
        <p:txBody>
          <a:bodyPr/>
          <a:lstStyle/>
          <a:p>
            <a:pPr algn="ctr"/>
            <a:r>
              <a:rPr lang="en-US" b="1" dirty="0" smtClean="0"/>
              <a:t>Aerial Root Modifications</a:t>
            </a:r>
            <a:endParaRPr lang="en-US" dirty="0"/>
          </a:p>
        </p:txBody>
      </p:sp>
      <p:sp>
        <p:nvSpPr>
          <p:cNvPr id="3" name="Content Placeholder 2"/>
          <p:cNvSpPr>
            <a:spLocks noGrp="1"/>
          </p:cNvSpPr>
          <p:nvPr>
            <p:ph idx="1"/>
          </p:nvPr>
        </p:nvSpPr>
        <p:spPr>
          <a:xfrm>
            <a:off x="914400" y="2667000"/>
            <a:ext cx="7772400" cy="2026440"/>
          </a:xfrm>
        </p:spPr>
        <p:txBody>
          <a:bodyPr/>
          <a:lstStyle/>
          <a:p>
            <a:r>
              <a:rPr lang="en-US" dirty="0" smtClean="0"/>
              <a:t>Aerial roots are adventitious roots which originate from aerial parts of the plant to perform various special functions.</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For Mechanical Support</a:t>
            </a:r>
            <a:br>
              <a:rPr lang="en-US" b="1" dirty="0" smtClean="0"/>
            </a:br>
            <a:endParaRPr lang="en-US" dirty="0"/>
          </a:p>
        </p:txBody>
      </p:sp>
      <p:sp>
        <p:nvSpPr>
          <p:cNvPr id="3" name="Content Placeholder 2"/>
          <p:cNvSpPr>
            <a:spLocks noGrp="1"/>
          </p:cNvSpPr>
          <p:nvPr>
            <p:ph idx="1"/>
          </p:nvPr>
        </p:nvSpPr>
        <p:spPr>
          <a:noFill/>
          <a:ln>
            <a:solidFill>
              <a:schemeClr val="accent1"/>
            </a:solidFill>
          </a:ln>
        </p:spPr>
        <p:txBody>
          <a:bodyPr>
            <a:normAutofit fontScale="62500" lnSpcReduction="20000"/>
          </a:bodyPr>
          <a:lstStyle/>
          <a:p>
            <a:r>
              <a:rPr lang="en-US" b="1" dirty="0"/>
              <a:t>	</a:t>
            </a:r>
            <a:r>
              <a:rPr lang="en-US" b="1" dirty="0" smtClean="0"/>
              <a:t>Prop/Stilt  roots </a:t>
            </a:r>
            <a:r>
              <a:rPr lang="en-US" dirty="0" smtClean="0"/>
              <a:t>e.g., </a:t>
            </a:r>
            <a:r>
              <a:rPr lang="en-US" i="1" dirty="0" err="1" smtClean="0"/>
              <a:t>Zea</a:t>
            </a:r>
            <a:r>
              <a:rPr lang="en-US" i="1" dirty="0" smtClean="0"/>
              <a:t> </a:t>
            </a:r>
            <a:r>
              <a:rPr lang="en-US" i="1" dirty="0" err="1" smtClean="0"/>
              <a:t>mays</a:t>
            </a:r>
            <a:r>
              <a:rPr lang="en-US" dirty="0" smtClean="0"/>
              <a:t>, </a:t>
            </a:r>
            <a:r>
              <a:rPr lang="en-US" i="1" dirty="0" err="1" smtClean="0"/>
              <a:t>Rhizophora</a:t>
            </a:r>
            <a:r>
              <a:rPr lang="en-US" i="1" dirty="0" smtClean="0"/>
              <a:t> </a:t>
            </a:r>
            <a:r>
              <a:rPr lang="en-US" dirty="0" smtClean="0"/>
              <a:t>sp.,  </a:t>
            </a:r>
            <a:r>
              <a:rPr lang="en-US" i="1" dirty="0" err="1" smtClean="0"/>
              <a:t>Ficus</a:t>
            </a:r>
            <a:r>
              <a:rPr lang="en-US" i="1" dirty="0" smtClean="0"/>
              <a:t> </a:t>
            </a:r>
            <a:r>
              <a:rPr lang="en-US" i="1" dirty="0" err="1" smtClean="0"/>
              <a:t>benghalensis</a:t>
            </a:r>
            <a:r>
              <a:rPr lang="en-US" dirty="0" smtClean="0"/>
              <a:t> </a:t>
            </a:r>
          </a:p>
          <a:p>
            <a:pPr>
              <a:buNone/>
            </a:pPr>
            <a:r>
              <a:rPr lang="en-US" dirty="0" smtClean="0"/>
              <a:t>	In maize, the prop roots arise from the lowest nodes close to the soil surface. They form later during the growth of the plant and provide extra support. </a:t>
            </a:r>
          </a:p>
          <a:p>
            <a:pPr>
              <a:buNone/>
            </a:pPr>
            <a:r>
              <a:rPr lang="en-US" dirty="0" smtClean="0"/>
              <a:t>	In </a:t>
            </a:r>
            <a:r>
              <a:rPr lang="en-US" dirty="0" err="1" smtClean="0"/>
              <a:t>Rhizophora</a:t>
            </a:r>
            <a:r>
              <a:rPr lang="en-US" dirty="0" smtClean="0"/>
              <a:t> (Red Mangrove), the adventitious roots arise from the lower part of the main stem and grow obliquely towards the soil. They serve to keep the plant erect by giving additional support.</a:t>
            </a:r>
          </a:p>
          <a:p>
            <a:pPr>
              <a:buNone/>
            </a:pPr>
            <a:r>
              <a:rPr lang="en-US" dirty="0" smtClean="0"/>
              <a:t>	In </a:t>
            </a:r>
            <a:r>
              <a:rPr lang="en-US" dirty="0" err="1" smtClean="0"/>
              <a:t>Ficus</a:t>
            </a:r>
            <a:r>
              <a:rPr lang="en-US" dirty="0" smtClean="0"/>
              <a:t>,  they arise from the horizontal branches and grow vertically downwards. After reaching the soil they become thick and woody. Thus, they function as pillars giving mechanical support to the heavy branches. Hence, they are also known as </a:t>
            </a:r>
            <a:r>
              <a:rPr lang="en-US" b="1" dirty="0" smtClean="0"/>
              <a:t>columnar roots</a:t>
            </a:r>
            <a:r>
              <a:rPr lang="en-US" dirty="0" smtClean="0"/>
              <a:t>.</a:t>
            </a:r>
          </a:p>
          <a:p>
            <a:pPr>
              <a:buNone/>
            </a:pPr>
            <a:r>
              <a:rPr lang="en-US" dirty="0" smtClean="0"/>
              <a:t>	</a:t>
            </a:r>
          </a:p>
          <a:p>
            <a:r>
              <a:rPr lang="en-US" dirty="0" smtClean="0"/>
              <a:t>	</a:t>
            </a:r>
            <a:r>
              <a:rPr lang="en-US" b="1" dirty="0" smtClean="0"/>
              <a:t>Climbing roots or clinging roots </a:t>
            </a:r>
            <a:r>
              <a:rPr lang="en-US" dirty="0" smtClean="0"/>
              <a:t>e.g., black pepper,  </a:t>
            </a:r>
            <a:r>
              <a:rPr lang="en-US" dirty="0" err="1" smtClean="0"/>
              <a:t>pothos</a:t>
            </a:r>
            <a:r>
              <a:rPr lang="en-US" dirty="0" smtClean="0"/>
              <a:t>, etc : These roots arise from the nodes and help in attaching the climbing stem firmly to a support like a tree or a wall, by various mechanisms.</a:t>
            </a:r>
          </a:p>
          <a:p>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anyan roots.jpg"/>
          <p:cNvPicPr>
            <a:picLocks noGrp="1" noChangeAspect="1"/>
          </p:cNvPicPr>
          <p:nvPr>
            <p:ph idx="1"/>
          </p:nvPr>
        </p:nvPicPr>
        <p:blipFill>
          <a:blip r:embed="rId2" cstate="print"/>
          <a:stretch>
            <a:fillRect/>
          </a:stretch>
        </p:blipFill>
        <p:spPr>
          <a:xfrm>
            <a:off x="500034" y="3357562"/>
            <a:ext cx="4083080" cy="3062310"/>
          </a:xfrm>
        </p:spPr>
      </p:pic>
      <p:grpSp>
        <p:nvGrpSpPr>
          <p:cNvPr id="3" name="Group 10"/>
          <p:cNvGrpSpPr/>
          <p:nvPr/>
        </p:nvGrpSpPr>
        <p:grpSpPr>
          <a:xfrm>
            <a:off x="5429256" y="3398222"/>
            <a:ext cx="2571750" cy="3459778"/>
            <a:chOff x="2438400" y="3429000"/>
            <a:chExt cx="2571750" cy="3459778"/>
          </a:xfrm>
        </p:grpSpPr>
        <p:pic>
          <p:nvPicPr>
            <p:cNvPr id="6" name="Picture 5" descr="Epipremnum_pinnatum_VAV.jpg"/>
            <p:cNvPicPr>
              <a:picLocks noChangeAspect="1"/>
            </p:cNvPicPr>
            <p:nvPr/>
          </p:nvPicPr>
          <p:blipFill>
            <a:blip r:embed="rId3" cstate="print"/>
            <a:stretch>
              <a:fillRect/>
            </a:stretch>
          </p:blipFill>
          <p:spPr>
            <a:xfrm>
              <a:off x="2438400" y="3429000"/>
              <a:ext cx="2571750" cy="3429000"/>
            </a:xfrm>
            <a:prstGeom prst="rect">
              <a:avLst/>
            </a:prstGeom>
          </p:spPr>
        </p:pic>
        <p:sp>
          <p:nvSpPr>
            <p:cNvPr id="10" name="Rectangle 9"/>
            <p:cNvSpPr/>
            <p:nvPr/>
          </p:nvSpPr>
          <p:spPr>
            <a:xfrm>
              <a:off x="2438400" y="6488668"/>
              <a:ext cx="1784527" cy="400110"/>
            </a:xfrm>
            <a:prstGeom prst="rect">
              <a:avLst/>
            </a:prstGeom>
            <a:solidFill>
              <a:srgbClr val="FFFF00"/>
            </a:solidFill>
          </p:spPr>
          <p:txBody>
            <a:bodyPr wrap="none">
              <a:spAutoFit/>
            </a:bodyPr>
            <a:lstStyle/>
            <a:p>
              <a:r>
                <a:rPr lang="en-US" sz="2000" b="1" dirty="0" smtClean="0"/>
                <a:t>Climbing roots </a:t>
              </a:r>
              <a:endParaRPr lang="en-US" sz="2000" b="1" dirty="0"/>
            </a:p>
          </p:txBody>
        </p:sp>
      </p:grpSp>
      <p:pic>
        <p:nvPicPr>
          <p:cNvPr id="13314" name="Picture 2" descr="http://farm8.staticflickr.com/7007/6565588787_15aefe229f_z.jpg">
            <a:hlinkClick r:id="rId4"/>
          </p:cNvPr>
          <p:cNvPicPr>
            <a:picLocks noChangeAspect="1" noChangeArrowheads="1"/>
          </p:cNvPicPr>
          <p:nvPr/>
        </p:nvPicPr>
        <p:blipFill>
          <a:blip r:embed="rId5" cstate="print"/>
          <a:srcRect/>
          <a:stretch>
            <a:fillRect/>
          </a:stretch>
        </p:blipFill>
        <p:spPr bwMode="auto">
          <a:xfrm>
            <a:off x="4643438" y="189566"/>
            <a:ext cx="4071966" cy="3058460"/>
          </a:xfrm>
          <a:prstGeom prst="rect">
            <a:avLst/>
          </a:prstGeom>
          <a:noFill/>
        </p:spPr>
      </p:pic>
      <p:pic>
        <p:nvPicPr>
          <p:cNvPr id="13316" name="Picture 4" descr="http://plantfreak.files.wordpress.com/2012/04/corn_prop_roots_7w7606.jpg">
            <a:hlinkClick r:id="rId6"/>
          </p:cNvPr>
          <p:cNvPicPr>
            <a:picLocks noChangeAspect="1" noChangeArrowheads="1"/>
          </p:cNvPicPr>
          <p:nvPr/>
        </p:nvPicPr>
        <p:blipFill>
          <a:blip r:embed="rId7" cstate="print"/>
          <a:srcRect/>
          <a:stretch>
            <a:fillRect/>
          </a:stretch>
        </p:blipFill>
        <p:spPr bwMode="auto">
          <a:xfrm>
            <a:off x="214282" y="214290"/>
            <a:ext cx="4324350" cy="3143272"/>
          </a:xfrm>
          <a:prstGeom prst="rect">
            <a:avLst/>
          </a:prstGeom>
          <a:noFill/>
        </p:spPr>
      </p:pic>
      <p:sp>
        <p:nvSpPr>
          <p:cNvPr id="12" name="Rectangle 11"/>
          <p:cNvSpPr/>
          <p:nvPr/>
        </p:nvSpPr>
        <p:spPr>
          <a:xfrm>
            <a:off x="3428992" y="3071810"/>
            <a:ext cx="1888787" cy="400110"/>
          </a:xfrm>
          <a:prstGeom prst="rect">
            <a:avLst/>
          </a:prstGeom>
          <a:solidFill>
            <a:srgbClr val="FFFF00"/>
          </a:solidFill>
        </p:spPr>
        <p:txBody>
          <a:bodyPr wrap="none">
            <a:spAutoFit/>
          </a:bodyPr>
          <a:lstStyle/>
          <a:p>
            <a:r>
              <a:rPr lang="en-US" sz="2000" b="1" dirty="0" smtClean="0"/>
              <a:t>Prop/Stilt roots </a:t>
            </a:r>
            <a:endParaRPr lang="en-US" sz="2000" b="1" dirty="0"/>
          </a:p>
        </p:txBody>
      </p:sp>
      <p:sp>
        <p:nvSpPr>
          <p:cNvPr id="15" name="Rectangle 14"/>
          <p:cNvSpPr/>
          <p:nvPr/>
        </p:nvSpPr>
        <p:spPr>
          <a:xfrm>
            <a:off x="285720" y="2786058"/>
            <a:ext cx="825932" cy="400110"/>
          </a:xfrm>
          <a:prstGeom prst="rect">
            <a:avLst/>
          </a:prstGeom>
          <a:solidFill>
            <a:srgbClr val="00B0F0"/>
          </a:solidFill>
        </p:spPr>
        <p:txBody>
          <a:bodyPr wrap="none">
            <a:spAutoFit/>
          </a:bodyPr>
          <a:lstStyle/>
          <a:p>
            <a:r>
              <a:rPr lang="en-US" sz="2000" b="1" dirty="0" smtClean="0"/>
              <a:t>Maize</a:t>
            </a:r>
            <a:endParaRPr lang="en-US" sz="2000" b="1" dirty="0"/>
          </a:p>
        </p:txBody>
      </p:sp>
      <p:sp>
        <p:nvSpPr>
          <p:cNvPr id="16" name="Rectangle 15"/>
          <p:cNvSpPr/>
          <p:nvPr/>
        </p:nvSpPr>
        <p:spPr>
          <a:xfrm>
            <a:off x="571472" y="5929330"/>
            <a:ext cx="712054" cy="400110"/>
          </a:xfrm>
          <a:prstGeom prst="rect">
            <a:avLst/>
          </a:prstGeom>
          <a:solidFill>
            <a:srgbClr val="00B0F0"/>
          </a:solidFill>
        </p:spPr>
        <p:txBody>
          <a:bodyPr wrap="none">
            <a:spAutoFit/>
          </a:bodyPr>
          <a:lstStyle/>
          <a:p>
            <a:r>
              <a:rPr lang="en-US" sz="2000" b="1" dirty="0" err="1" smtClean="0"/>
              <a:t>Ficus</a:t>
            </a:r>
            <a:endParaRPr lang="en-US" sz="2000" b="1" dirty="0"/>
          </a:p>
        </p:txBody>
      </p:sp>
      <p:sp>
        <p:nvSpPr>
          <p:cNvPr id="17" name="Rectangle 16"/>
          <p:cNvSpPr/>
          <p:nvPr/>
        </p:nvSpPr>
        <p:spPr>
          <a:xfrm>
            <a:off x="7215206" y="2786058"/>
            <a:ext cx="1391343" cy="400110"/>
          </a:xfrm>
          <a:prstGeom prst="rect">
            <a:avLst/>
          </a:prstGeom>
          <a:solidFill>
            <a:srgbClr val="00B0F0"/>
          </a:solidFill>
        </p:spPr>
        <p:txBody>
          <a:bodyPr wrap="none">
            <a:spAutoFit/>
          </a:bodyPr>
          <a:lstStyle/>
          <a:p>
            <a:r>
              <a:rPr lang="en-US" sz="2000" b="1" dirty="0" err="1" smtClean="0"/>
              <a:t>Rhizophora</a:t>
            </a:r>
            <a:endParaRPr lang="en-US" sz="2000" b="1" dirty="0"/>
          </a:p>
        </p:txBody>
      </p:sp>
      <p:sp>
        <p:nvSpPr>
          <p:cNvPr id="18" name="Rectangle 17"/>
          <p:cNvSpPr/>
          <p:nvPr/>
        </p:nvSpPr>
        <p:spPr>
          <a:xfrm>
            <a:off x="7143768" y="5929330"/>
            <a:ext cx="1211742" cy="400110"/>
          </a:xfrm>
          <a:prstGeom prst="rect">
            <a:avLst/>
          </a:prstGeom>
          <a:solidFill>
            <a:srgbClr val="00B0F0"/>
          </a:solidFill>
        </p:spPr>
        <p:txBody>
          <a:bodyPr wrap="none">
            <a:spAutoFit/>
          </a:bodyPr>
          <a:lstStyle/>
          <a:p>
            <a:r>
              <a:rPr lang="en-US" sz="2000" b="1" dirty="0" err="1" smtClean="0"/>
              <a:t>Monstera</a:t>
            </a:r>
            <a:endParaRPr lang="en-US" sz="2000"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0"/>
            <a:ext cx="8229600" cy="2686048"/>
          </a:xfrm>
        </p:spPr>
        <p:txBody>
          <a:bodyPr>
            <a:normAutofit/>
          </a:bodyPr>
          <a:lstStyle/>
          <a:p>
            <a:pPr algn="ctr">
              <a:buNone/>
            </a:pPr>
            <a:r>
              <a:rPr lang="en-US" sz="3600" b="1" dirty="0" smtClean="0"/>
              <a:t>FOR GASEOUS EXCHANGE</a:t>
            </a:r>
          </a:p>
          <a:p>
            <a:pPr>
              <a:buNone/>
            </a:pPr>
            <a:r>
              <a:rPr lang="en-US" sz="2400" b="1" dirty="0" smtClean="0"/>
              <a:t>	Breathing roots or </a:t>
            </a:r>
            <a:r>
              <a:rPr lang="en-US" sz="2400" b="1" dirty="0" err="1" smtClean="0"/>
              <a:t>pneumtophores</a:t>
            </a:r>
            <a:r>
              <a:rPr lang="en-US" sz="2400" b="1" dirty="0" smtClean="0"/>
              <a:t>.</a:t>
            </a:r>
          </a:p>
          <a:p>
            <a:pPr>
              <a:buNone/>
            </a:pPr>
            <a:r>
              <a:rPr lang="en-US" sz="2000" dirty="0" smtClean="0"/>
              <a:t>	A number of plants growing in marshy or water-logged soils which contain almost no air, develop some roots which grow vertically upwards into the air. These roots are called breathing roots or </a:t>
            </a:r>
            <a:r>
              <a:rPr lang="en-US" sz="2000" dirty="0" err="1" smtClean="0"/>
              <a:t>pneumatophores</a:t>
            </a:r>
            <a:r>
              <a:rPr lang="en-US" sz="2000" dirty="0" smtClean="0"/>
              <a:t>. Each root has numerous pores at the apex through which gases diffuse in and out.</a:t>
            </a:r>
          </a:p>
          <a:p>
            <a:endParaRPr lang="en-US" sz="2400" dirty="0"/>
          </a:p>
        </p:txBody>
      </p:sp>
      <p:pic>
        <p:nvPicPr>
          <p:cNvPr id="4" name="Picture 3" descr="avicinnea roots.jpg"/>
          <p:cNvPicPr>
            <a:picLocks noChangeAspect="1"/>
          </p:cNvPicPr>
          <p:nvPr/>
        </p:nvPicPr>
        <p:blipFill>
          <a:blip r:embed="rId2" cstate="print"/>
          <a:stretch>
            <a:fillRect/>
          </a:stretch>
        </p:blipFill>
        <p:spPr>
          <a:xfrm>
            <a:off x="285720" y="3286124"/>
            <a:ext cx="4953000" cy="3305175"/>
          </a:xfrm>
          <a:prstGeom prst="rect">
            <a:avLst/>
          </a:prstGeom>
        </p:spPr>
      </p:pic>
      <p:pic>
        <p:nvPicPr>
          <p:cNvPr id="11266" name="Picture 2" descr="http://t1.gstatic.com/images?q=tbn:ANd9GcQcJuYQAEMEOfL6g6vZQWdIC5rTFRu8OLXYvXQrRNNixZ_w-y7r">
            <a:hlinkClick r:id="rId3"/>
          </p:cNvPr>
          <p:cNvPicPr>
            <a:picLocks noChangeAspect="1" noChangeArrowheads="1"/>
          </p:cNvPicPr>
          <p:nvPr/>
        </p:nvPicPr>
        <p:blipFill>
          <a:blip r:embed="rId4" cstate="print"/>
          <a:srcRect/>
          <a:stretch>
            <a:fillRect/>
          </a:stretch>
        </p:blipFill>
        <p:spPr bwMode="auto">
          <a:xfrm>
            <a:off x="5357818" y="3714752"/>
            <a:ext cx="3524280" cy="2343647"/>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457200"/>
            <a:ext cx="8643998" cy="2400296"/>
          </a:xfrm>
        </p:spPr>
        <p:txBody>
          <a:bodyPr>
            <a:normAutofit fontScale="92500" lnSpcReduction="20000"/>
          </a:bodyPr>
          <a:lstStyle/>
          <a:p>
            <a:pPr algn="ctr">
              <a:buNone/>
            </a:pPr>
            <a:r>
              <a:rPr lang="en-US" b="1" dirty="0" smtClean="0"/>
              <a:t>FOR BUOYANCY</a:t>
            </a:r>
          </a:p>
          <a:p>
            <a:pPr>
              <a:buNone/>
            </a:pPr>
            <a:r>
              <a:rPr lang="en-US" sz="2400" b="1" dirty="0" smtClean="0"/>
              <a:t>	Floating roots e.g., </a:t>
            </a:r>
            <a:r>
              <a:rPr lang="en-US" sz="2400" b="1" dirty="0" err="1" smtClean="0"/>
              <a:t>Jussiaea</a:t>
            </a:r>
            <a:r>
              <a:rPr lang="en-US" sz="2400" dirty="0" smtClean="0"/>
              <a:t>: </a:t>
            </a:r>
          </a:p>
          <a:p>
            <a:pPr>
              <a:buNone/>
            </a:pPr>
            <a:r>
              <a:rPr lang="en-US" sz="2400" dirty="0"/>
              <a:t>	</a:t>
            </a:r>
            <a:r>
              <a:rPr lang="en-US" sz="2400" dirty="0" smtClean="0"/>
              <a:t>In </a:t>
            </a:r>
            <a:r>
              <a:rPr lang="en-US" sz="2400" dirty="0" err="1" smtClean="0"/>
              <a:t>Jussiaea</a:t>
            </a:r>
            <a:r>
              <a:rPr lang="en-US" sz="2400" dirty="0" smtClean="0"/>
              <a:t> which is an aquatic plant, special spongy roots called floating  roots arise from nodes of the stem. They are adventitious  and enclose parenchyma cells with large air spaces (</a:t>
            </a:r>
            <a:r>
              <a:rPr lang="en-US" sz="2400" dirty="0" err="1" smtClean="0"/>
              <a:t>aerenchyma</a:t>
            </a:r>
            <a:r>
              <a:rPr lang="en-US" sz="2400" dirty="0" smtClean="0"/>
              <a:t>). These roots usually develop above the level of water and serve to store up air and help in buoyancy of the plant.</a:t>
            </a:r>
          </a:p>
          <a:p>
            <a:endParaRPr lang="en-US" sz="2400" dirty="0"/>
          </a:p>
        </p:txBody>
      </p:sp>
      <p:pic>
        <p:nvPicPr>
          <p:cNvPr id="4" name="Picture 3" descr="jusseia 1.jpg"/>
          <p:cNvPicPr>
            <a:picLocks noChangeAspect="1"/>
          </p:cNvPicPr>
          <p:nvPr/>
        </p:nvPicPr>
        <p:blipFill>
          <a:blip r:embed="rId2" cstate="print"/>
          <a:stretch>
            <a:fillRect/>
          </a:stretch>
        </p:blipFill>
        <p:spPr>
          <a:xfrm>
            <a:off x="357158" y="3000372"/>
            <a:ext cx="4953000" cy="3302000"/>
          </a:xfrm>
          <a:prstGeom prst="rect">
            <a:avLst/>
          </a:prstGeom>
        </p:spPr>
      </p:pic>
      <p:pic>
        <p:nvPicPr>
          <p:cNvPr id="5" name="Picture 4" descr="jusseia roots.jpg"/>
          <p:cNvPicPr>
            <a:picLocks noChangeAspect="1"/>
          </p:cNvPicPr>
          <p:nvPr/>
        </p:nvPicPr>
        <p:blipFill>
          <a:blip r:embed="rId3" cstate="print"/>
          <a:stretch>
            <a:fillRect/>
          </a:stretch>
        </p:blipFill>
        <p:spPr>
          <a:xfrm>
            <a:off x="5214942" y="3286124"/>
            <a:ext cx="3657600" cy="24384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r>
              <a:rPr lang="en-US" dirty="0"/>
              <a:t>As cells are added to the root tip by repeated cell divisions, a young root </a:t>
            </a:r>
            <a:r>
              <a:rPr lang="en-US" dirty="0" smtClean="0"/>
              <a:t>elongates</a:t>
            </a:r>
          </a:p>
          <a:p>
            <a:r>
              <a:rPr lang="en-US" dirty="0"/>
              <a:t>This results in a separation of the apical meristem from the initially formed </a:t>
            </a:r>
            <a:r>
              <a:rPr lang="en-US" dirty="0" smtClean="0"/>
              <a:t>cells</a:t>
            </a:r>
          </a:p>
          <a:p>
            <a:r>
              <a:rPr lang="en-US" dirty="0"/>
              <a:t>The elongation and differentiation of earlier formed cells leads to the formation of a recognizable primary root </a:t>
            </a:r>
            <a:r>
              <a:rPr lang="en-US" dirty="0" smtClean="0"/>
              <a:t>structure</a:t>
            </a:r>
          </a:p>
          <a:p>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1"/>
            <a:ext cx="8229600" cy="2557457"/>
          </a:xfrm>
        </p:spPr>
        <p:txBody>
          <a:bodyPr>
            <a:normAutofit fontScale="92500" lnSpcReduction="20000"/>
          </a:bodyPr>
          <a:lstStyle/>
          <a:p>
            <a:pPr algn="ctr">
              <a:buNone/>
            </a:pPr>
            <a:r>
              <a:rPr lang="en-US" b="1" smtClean="0"/>
              <a:t>FOR ABSORPTION OF MOISTURE</a:t>
            </a:r>
          </a:p>
          <a:p>
            <a:pPr>
              <a:buNone/>
            </a:pPr>
            <a:r>
              <a:rPr lang="en-US" sz="2400" b="1" smtClean="0"/>
              <a:t>	Epiphytic roots, e.g., Vanda</a:t>
            </a:r>
            <a:r>
              <a:rPr lang="en-US" sz="2400" smtClean="0"/>
              <a:t>: </a:t>
            </a:r>
          </a:p>
          <a:p>
            <a:pPr>
              <a:buNone/>
            </a:pPr>
            <a:r>
              <a:rPr lang="en-US" sz="2400" smtClean="0"/>
              <a:t>	In epiphytes like orchids which grow on other plants, special adventitious roots called epiphytic roots are produced. The outer region of the root is made up of a special tissue called the velamen. This tissue absorbs moisture from the air and makes it available to the plant. These roots do not penetrate the host tissue like parasitic roots.</a:t>
            </a:r>
          </a:p>
          <a:p>
            <a:endParaRPr lang="en-US" sz="2400" dirty="0"/>
          </a:p>
        </p:txBody>
      </p:sp>
      <p:pic>
        <p:nvPicPr>
          <p:cNvPr id="9218" name="Picture 2" descr="http://t2.gstatic.com/images?q=tbn:ANd9GcSGl1OTOGkuQfxF6W8et43hPYHfNuvCfs6BeZgrwJVzP1Bs3BrC">
            <a:hlinkClick r:id="rId2"/>
          </p:cNvPr>
          <p:cNvPicPr>
            <a:picLocks noChangeAspect="1" noChangeArrowheads="1"/>
          </p:cNvPicPr>
          <p:nvPr/>
        </p:nvPicPr>
        <p:blipFill>
          <a:blip r:embed="rId3" cstate="print"/>
          <a:srcRect/>
          <a:stretch>
            <a:fillRect/>
          </a:stretch>
        </p:blipFill>
        <p:spPr bwMode="auto">
          <a:xfrm>
            <a:off x="6143636" y="2857496"/>
            <a:ext cx="2809875" cy="3743325"/>
          </a:xfrm>
          <a:prstGeom prst="rect">
            <a:avLst/>
          </a:prstGeom>
          <a:noFill/>
        </p:spPr>
      </p:pic>
      <p:pic>
        <p:nvPicPr>
          <p:cNvPr id="6" name="Picture 5" descr="vanda.jpg"/>
          <p:cNvPicPr>
            <a:picLocks noChangeAspect="1"/>
          </p:cNvPicPr>
          <p:nvPr/>
        </p:nvPicPr>
        <p:blipFill>
          <a:blip r:embed="rId4" cstate="print"/>
          <a:stretch>
            <a:fillRect/>
          </a:stretch>
        </p:blipFill>
        <p:spPr>
          <a:xfrm>
            <a:off x="3286116" y="2643182"/>
            <a:ext cx="2514600" cy="3998370"/>
          </a:xfrm>
          <a:prstGeom prst="rect">
            <a:avLst/>
          </a:prstGeom>
        </p:spPr>
      </p:pic>
      <p:sp>
        <p:nvSpPr>
          <p:cNvPr id="9220" name="AutoShape 4" descr="data:image/jpeg;base64,/9j/4AAQSkZJRgABAQAAAQABAAD/2wCEAAkGBhQSERUUExQWFRMVGB8ZGBgYGCAfHBsZIh0fGx0fIBgaHCYeGh8jGhoeHy8hIycpLCwtGh8xNTAqNSYrLCkBCQoKDgwOGg8PGikkHyUsLCwsLCwsLCwsLCosLCwsLCwsLCwsLCwsLCwsLCwsLCwsLCwsLCwsLCwsLCwsLCwsLP/AABEIAQMAwgMBIgACEQEDEQH/xAAcAAACAgMBAQAAAAAAAAAAAAAEBQMGAAIHAQj/xABBEAACAQIEBQMCAwYFAwMEAwABAhEDIQAEEjEFEyJBUQZhcTKBQpGhBxQjUrHBM2LR4fCCovEVJHKSstLiFkNT/8QAGgEAAgMBAQAAAAAAAAAAAAAAAgMAAQQFBv/EADIRAAICAQMCBAUCBgMBAAAAAAABAhEhAxIxQVEEEyJhMnGBkfCxwRQzUpKh0UJysgX/2gAMAwEAAhEDEQA/AK5S4RUpEs40gWnUNtngAkNMxgvKVeWnMCvLnSGg6YJ8iYMDcXufsXl9ZpujkBDEaiFbzJOr6dRBIAgkggSTibKZasZp6DWCCRLHsIkAgNABsBcT7jHmtSbtuSvP0Et9kS+osiCSwp0TzcuHUIhXSbGACS2sQRv8wMeZn0k+mmAtVqroiaQhEAKFVgxMVPpvsBqF8FvxGlmNNOop5lT6GghiRMAVAGO4IuItfFu4JxhKS12pipVpUGFMP9XUWh4UEsAJAEA2k3x0fCzlr/FGglxk57x30O9JUJqaqg6WpBSSiXh9Wxkg7edzi20vQNd6WorSo1DT0xAklVUCYMLqg6jO/bCThPH1q8RXM5goIMQWCqtoW25gfnaYxcT+0ekzO3SaIUhVnqZrA/aD4+dsab0m3FvBSzyUDi+TzOW5YUvUhQSFl1k3IBFukFRIMgmx2xrm89XqqtQDlVAI1L0kttdZkm9598W31L6z5ulMrTJpKBDwAuuQYGoXAUhYt9U9gcVHPOCNdFXFTd3LCzaZKgAW6u/sNsYPFacFJKCVfv2Jb6E2eqBXV6vVzTMqgPSALKGgTNiexJ3xnqTizujCmipSbQ/Lgb2UbQdhNjcb7YBytWnSOojmPNtQgJ2BIY7z1TsLe+G2W4sArllVqcCZQDUDadrnVEEWgD+YjC4ylp4Sx7foVV8iypwWrTyqZug7CnUQU6sHTcMVO0FlMCW8nvEhWEUgM5CiNlF/Yxt95xZ8tmFglKdVKRTQDHTE6iNRJsWgx3J+BgH1Jw5VpUqiyTV1CYhfYi9/ewtBxpepKc6inhZ7fQlWAcRz1OhlMwi6eZVCAMsnoYhzdgNlVewu2KDizerKelaYYEVWlj/KEhQirN7Lcz5A7YraiSBjXpJKOB3B079lPCy3M3Cki8TpIBN17jYb98L/AF3mXeqyk1mpzppavpaN+iA3kBjM6Rv26F+y7h3Iy4/zXv7D59zb3HbFU9Tuc1xBoZ8uhIWXNyQ0dIJgST57eJxOljK6Fv8A2d0IoFShFp0mVOoXA7EXG8Xwb6zzpNKjzE6WcPoJAdQo9vxXNr7fOHvCeHFSjMSzCmBqO5PvAifjFR/aJm+tgdD8tdSgWYTC6ZBmCG1ebW2xJemAE2a5/P1KmhwWpUdBULpuHYGBqNpAANwANpuDgfgfE6teqKJDGmoJbq6k6dM6yZPaxPtJwtyFatnKqxTCUwYHkG1zA6yBN+1vAw2rcHZH5WXq6TUUCrJnWwMHTp6jvB273ucc3xfpk5rN19xCTiskSZKq9QMDzR1A6mk6QSIVWYBtpme/bDSrWCVEDK5TSQAFAWADcQd5MFSPcYWrl6dFZH8U1CdQQHsZsG6gNGoHexFtsG06/PrSRVRVWVgDTA8FlMdha+87WyaihGLbV4+VL5PqDTsbU1D0wsiFCkFrgiINxaNxANvbfAw4VSr5atQDBtQMknVpYiQQT2kBh76vBwK+dWhVpsy1Faq5paZ1KrA2bsYKnVMdj7yXXZKipVWquXdQQpLKRBtBWYIsDHbxIx0vCastKnKLcXWeeerd/tSFyVlJr+gDqbTXqaZMTTbabbW2x5hgadZups0uo3Nzud9nj8rY8xs8yPf8/uBth/A8vTzVJqdemOYpMnSAxBN2BjcMCCPYTviD1JSOWqDMK4CK4WSNZU/SVg9tN48DEC+oE5lWvSHQHaxMA6lvI/DLrP8A1A+cFZitTr1szTUwoCaxI1c0BhCq8qD0aSSNMHfbHmtHR1XrvY3tT+hpTTjZWuE1kq5+lqZAnMNSQApA6rQANMm0Widu+GPAqFZGpheqlnlIAuAKhJUk2DAoGJtveNhhB6foLWzX0jRSpVG6tyFGoSwFzNtvywzy3qipynp0NNJWEs15GmSYP4ZM/ExMXx6GElB5I+BT6myKU3ddResnRWNruTYLeSBEExMxMWwvzmY5hQKzhaY0qrASoFoBUDvqJHv33xY//wCO1cuKHEGI1VHDAMbnVJDEyCG/F4mMA0fT3NBqEDodWcq51imTLTuNUTa222A1dWKxe35kp0KKdQiQCZgjafH5XAuMOMnmKSNT5mpgQNcFlMzMmSQPBix0qbGcHcI4NQaoxQ1dHPVVUwxeiQSxhQNgLmQLxuME5v0kjvUeStEkrTIi5nxBgdhtFvfCdsoPNP8Az9QVfAd629O03WgaLKyEFwZ3TRqOwhvpN9xitZbhNUVLLrpoQxAnQFJtf8IMWnuPOHPDuDVKtDqM0AxCrBLIgIeRaYh7m0QcE8a4vRRKVLLoGZNKEsYWNzIiT1kEnv4EWKem23K6xgJroiz8IzGVqKajItNKQ1QTYPEERYtZVN9yRvbFEcNm6rVqihwNRIAiyAQukWgkqJHk+MOvROaVAadaoopA8wDTc1FWCDO4Ud/5o7jC7jfqNyKh/GQKgAIGmnsqAQYs2uBFm74c9RPTTvPXH5gtYOZcdao1djUBFRjJBBFzeYO0gzgGmvUBhp6jzpq5mpUf62Mn2sLfYWwvyDAVFJ2DCfib7e2HRvarGI+hP2ckDKaxMDaTNgL/AOv3wj9T8CZ82K1aEXUFQBSxdt4AU9M3Enwfs69CSnDrEKzgkTe56Zi0xAkfOEnp7hOaXiAapWerPWzfgggkQNjtt2vtgOg0uXCeOCk1Kiyk8wQCtwhB0wZNht5vOKdxSsMznKxpOGBE+5gid9oIi8WAOL3TK0svWqTAJN1MwT0yN/Nx7Y55w7h7itUy9GmKxH1M8qunsSQQYKttNz52Aa8rUYdxUqTH54xUyekoaVSlU/kJJQjz1GTEkjvc+cViqKrkVgWp0WJGpW6iSdo+rSY7+CcTVuEtVJ0nLUnjlpTpEDW4lpYEk3AkGZHTbfAeSyZp8ynVOpVmoZkibKSCrC5JBIIsD84weIlKGU+lpe3VoS3uyM8jSpgyiprpmToqMxKi0yPBI23mBGLBw2k9dXSqihQZpurSSO23kb++95mnZQvRetWplTRewBSykKSiROrtv8k+cFrm2FSlWR4rSNVKTD9rDyVPed98Y9XUlCG2C+Lh8v8Az74sr0sYcZpLX6mMhSwSWiW2uSGI33nsO4OJfULLToNy0RQEI1giJ77gdRWR/wBW+K9mauZq1qjUlenTDEwGE7S0HbZt+wPzPlF3ahoZGam30lxAk/TDLuZ7XvNsXp+J1tDSSSVOvmBKObE44jW7VTHa/bGYxcvmFEAGBYRUfbt3xmHee/619ybERcOpA0K8OA+lTpNlI1LfVeNJkGR3F4mIssuZcO+pNakKDq1u+oEELBlgAJtOBsr6ihK5CxUqrAKiRd1Z7NIAgEbd8C5HMVDEWW41AAQbHeNwYtvtjbpwUU9wyGBzw7PckqXZpMlwCKZ5bjs56uqWNp398SUqbUnegrtQ1oFPNqAKfxHUdMQRYCdwTJ2wjzoeqylmBIgBmt7kBiYEfrgzP5hadXWjaIYOpF7jtef63vvh+7HpYYz44OQEbXrR6ZQwNOltMoBNRgV1ANqWLAjvGNE43Xq6loq1Y1BLHQNVz+J6YEi03gYWV88tlVA7GnAJGzWZmXqteRtEHaROGVL01m62X161FBW0hXq6Rc76ZgC/1HEklqVF/MgRk6tYsWHLBEIxatTCmREBlYbiBafM9WDcvm1VkhpgwoQl31EMOXpW0MSATAMT7zZK2Uy1EIQlDnvyn1IACVYyxphgQwZVYdiS/YQMU+v6mzFJiWnWQyqXEsi6murWM9TLMnvOKloRg9zBtFzyLhaJNNq4zKio4YqySFbSeggq20Hva+EHFaauWUCozPACAoAtWQJKBzCnUQLbEQYvib0Xx0NVTnNNUsOW5nUOwXT9PLtsNNz3wT6v4fyK9Ws7a3NIBNKx1vzBfTvpVZnzGDvTcPSsIllfyyo1eCW5VNSCShB5YEkgby5JI93x7n6gcVK3M6EYjRU6X0sZB0W1DVYR/LsMScEyVStlqpkuQAhAKgjWS4nVdgCJtfV8YR5tCctWqVKhUjSui/WwfYjbpEt/5xkceF3YV5oqebfUzN7/AHxmQXqHyMQM18HcLW4PcNO0iBG/tjoPgYjt3G+ItlshkzSTUWZQFAuY38bgkT5I+Qw4LlWrM1RarUiKaqsKCFInUGU2Ygn9LHDbKZ7TkE0APUKhFESNZFpgGw3NtsB+nOG5hX15goDB1BBAJjeB0je8eB5xW2mhl4PK2WzaZSutQpoJAphd4LgMT7sCTHv5xTczznq5ikhWmjVjqlwjNTlgADuVAUdP+bHSvU7Fsq2md123ADAyIvNsch49mzUK1Cp6UKCn2XWDBM3YhbH+1sZvGNqlF179hEq6mcU9P5mglNgFblVCylT9ExckgWEAzteffDr1IppomaPTVZQjrHSWKkmJEEefj3nFcyvqnMpSRJ0KshXKzJXdTNm7CPfAuY4nqmQEQwzILByLWsdO8x8+2OHLT1pSTm1jquq7CscBedpMKjohlhUZRfsgABJ2iDHtecMsvn2oU0ReWquJNVX1sHU31WGm5UjsIkE3wjGfIQsPxOxJPkn/ALu3YXnDjjlTmZenWNOh0CKppjQzSIBIA+nbbeftjdHY4y82m8Vjli3zg0y3qNqmYRndRCmkW3VSVKs5A3knV+XjCbiWUdmXXV1U2TWG1bfhIv8AiUrEeI8jEGcdmK9UPayyAsxa92IAv898E5HJLVVy1UqQLgrNzbVImQLWEbjDZasVp1VfQsmXgoi2YaO3U+32p4zFipcIyoUDVnGgASFMH3HQbfc4zGbzl/TL+0Kmc+rqoqM3LYU4vB7G8gxC3id4vjSk+tdFKSLuWCQVGx1ESSo33i/vjSsSpKkqysDYG4iV9oN+9rzgJmanpKtpMagVM/AMbGLGcddLoEkNcy7inoZFAgxO+oW2BsZWOq+Cs/mKeYqU3ppyKfKRX6QA1RQFbT2gm8nycIqVJ2AABKre4gXv+uLv6RRaOVaqy06h1cv+IP8ADkag1vqAj5thcUoJpBxwJuI+n3pKrCa+kanOhopqANJ5itBEHzaNhbFm4ZmKlTLKro9PlKAAVAFRChEXpmV0uB3PUG3vhdQ9Q5mpXTJjNcuixCGBCwx1FjN7zM++L7wz01W5avWrVSKZUcuppZGHSISojCVYAAWHYRbDds5Q9Lp4I2c/zVSovKoPQ1LSGrUrfxGoiW0mosjSANwNgb4A/dTVEopLKrO4mRAvaSTAXf4x0T1VnkqZerTWiTWDmmn0alUsradIJYb7AfexxT8/TRdClKlN1UDTo0nZp3gtqEGf8x9sI1py6i7JeB8N316SAQJAkgghiQVMwBsYjqntiXj+aZ6qKv40kS1wrt0rJtemEBJ8t5OBcvQRU1tUq0SZUaQJJK2E6gSImSAQJ98ZxSp+8V9SSvNMUiVtK6emQOy9x7ecKip7M8PPTp+dS45N+F+oq2RFXkuhaqYPTquJOpdrAGBIMye2KxxRWdSzsZJLEn/T5P64vGay9bK1XOoFjTBA1DUWJJvKyx1DtBht74qfHalSuyUnIp3fQpNg5ix8TAWT3F8L0dbc1nBa+IqtKhqm8DF+9I+nkTKPmajRrUrTjdp1oyhYMsQLGDG/Y4A9G8GFXLZ4MOoU1VVPZiSwJ8EMi/riy1+HFGymWJCUxS0x3Z36mvM6QdIJFibeY0y1d8nCPR/tY0ueR4o4yQo025OYWmhGoE2BAZhYza35jD30/wAUFVdBqLUdBpcrH1bEkA2mJwm9T+jxVo0nosFdVWmCAT0XiABMy0TOxntiPL8KOXpMAg54XrcLDm5aSyD858d5xpcnGkxlIdesajU8mzIxBV1MjeNWOTVK7V62rmUdVQH6xAPUbMCNJIB7zYWk2x1LOVefkqlNZJIgEEfUIbfbcfrjj3F6fKrPTRZCOdLmR0hrEdjqF++1jjF4qMZtSXyEzj3IuL5h9ao7goLjSQySREqAYHi2xk+AAC+4PUd5vb3nvODMvw1m6qb0jUBspa89hDAAyO2N30qxbUxqmJJ6CrGQ6lCI3Pkdh5xlUlwhJpmCBp1QQQqwrGwCgCJET+Lc3kWvgOhUJLVBUChY0gzqdr3AE7XMzbHmZoszhGO1yFiRItt9u/5YmfIvWAFPW9OkkgRZT+IX221QJt98Hwsso2yHEwzaWpqzQQsA3bcaoMHuJAm5xJmR+7SNWiqQZG8A6txsDpIA8b+MLcpXhiykK1IyQLmNiQO8b4DqMWvufJ/ucTy3u7IlMmWtb6m/L/fGYKp12gXXbz/+uMwVslexoubm9Knpg9VRryfvaJO0HB2U4ZSU/wDuNThVL8qeWpcg21LJuQL2JjtiGmwWoBcEEQCbTNv6/phvX4OK1MhoWrE3YAgD/LMkkGYg3N4nGl6j6fnzIpZwI+LtQpinyNRMdR1GNXsZ7bWjDr04GfKZtgzNo0Ny2uHltIsI6hPvO0XxLxTJZfLZIUYNarUOvVpC8t53vPTphdPkE2kDEXobNrGapVqmgNSILbwBMQdrGIGCS2R5sbF3YtzGbNNSQopsw5fNBJBACgx3EpANryfjFm9M5lQadOvm/wD2+htBcMQtSDBQKSAFYAy0X7SJCTicO9LK84NywQpC9LPHzewCg94B74j4fkqTU6tRyxqAoRFO4QD6ukgDZReZ3md2aU2l6gbTH+fztIVgtCay6RcIfrB+teq+wIZhuxme6POcVbUec7u7QL9TgDdvZtAAn9bYkpivlkYatBqrZqiiSpXqAdeobaSpkHeAcLcgHFampphWZSkmwbVPVqLaQQDHYQowibg4ykn9OhaySZeuvMXQC9TXAVlgEmwuT94jtiyVM0cuamXFE1KMhTWFIl9UaWZKoBiTq0z2PvhdwPJmjmFqkIUVWczB1BSB9V9PUYB+RfD/AIhXp5uu1RaryvWtLqAVdKlSpUEXLR7mcAtXy0nEklSormaq1YJqtV1r0gMCxPkEsRF5sfG18V6pnDzQSFBDTEwABsJY2M337DF+4fxPXWegyq01GNJmHQDcaTAEqYgbXC++FFf+LXbUyvCiVC8sj7op1D4M4VCfrcWi49x1kuHRm1YPFN0BqAfS6CClgQfqlJ91xDxzhjNmKFXlsa9SuVLqxOoq3SRMLDU+oAAQB84gyWZWlTZWFRKTMo6mFVBB1npKoyBtIvjonp7NalBI1aFPLeSSykDubloAk/PyUufkRxlhxVMCynqk/vop6yFVeUOo6NY7lRY3BWcSccyhzeYQJWaiRDnSZkKSCPB6tO4+3bFEy9U88N31A/ecXLhmVdWFQtqBBpAGxBWe3void8Fqa89SKV008fVMY5Jqy0CgW1abBFPaxYg7jvfq+ccHzb5l6oWtU0iTBqLAj4AnHa1psiErGlEeo2ruYMd42Vb++OI8SzL0mVkIZhvqUNftYyI7/wCmHRilpRgsvOX3fIE3eCPN1VRyqEsAY1CRM7DTiDJ5tQ5DoWb8Knaf8w3I9hjMg5FVCSwhgS6wxU7llki83jVhjla9SmrkusuCUJEtaYgkEgyxsNje03GcdsciGkgXOKzVJNNQwSGVVgWvJUd4ufi+2Jctnmp1CRrFLlyUWGttc6YiTPVbsfeOixoN1gyDdTK32g7EH72w/wCFUctWDq9RaYBK1GFzUSZUUxsGJBUkWuDebL22qaByIqPEleVKakvEqJUG1jPTPgGLk4IrZWdE5d1DN01FaSzG4DNdZvbv8xgwpSecu2XWm4LAFQNYaCACHDTeJ2mNxvgatladPIkahr1Aadd42lgd9pAH80n8MDcbVMpM1q8QUEj96q2MWCn9dIn5xmAkyWWgTVcH/wCI/wDyxmH+TH8r/QVmpyrl7ASwmZEfY7AD+2DKLkvpMdTSXMyFA2A8TjU8Q0ikGUaw2liBDEH6S8GCSGIJixU+cTPlHRHrFSInV/lk9IK9ibmO4g98aGv6gZRola6zoZy2zue5Egb7ADc+MCUzNWqXaQV0iFm4sO9vn+uGGSzVNCS0qEZSIuDBBAImYtss27YIzWZpvUqMpRYpQtvrbSAAFjqPyBYdsIi/U0lWOvBcWIaOQQvqvaTBMmY3ECP/ABi1fs+p00zy84KwqKVBOwBW3tvYnzhC/ZlK07R1vLSLEgLL7+1ow44coLoFZDUkaGXVrkXEjQA1xvE7bjDdCMnNOXsHp85Gn7Q/ShVkKAPlnMqxJBptuQWm4IBgn+16kOAVGE9Jpgw2qoBoYmFsAShY2FiDabHHcapTN5RqaqHldJ0FSFf5nsb27Y5blUWnXKcvTUUEdR1DWnVBk3GodM7f0f4iGxrZwOklygOoipzVntToIZEaAx1++ouPpH8x9seZjhrVIrUnOWZ0KNqYxUBjaVGm1zcebHdvm8ovIBFIF3JqPaGADaF+m1mp995PnC6hWpuNauJNOYqatNO1utRePEXmO+MPiIytbRUk2xZwSk9LSZ1Q3QIkabzudwRNwf0wpz9PMfvTmmjhyTpCAzEfhgXt4xZMjlVWtzHdWpRNTluZmDsANQUzcMBbuJwlOUNWs45lOKjkqpJlpgADWsWiAR5xNPetR7uxccGZTjVUOtN6zMjWOtWBWe+ktpa8dz9sO/Tfqh6TByYKJZRseoTbbYkke0jaALwr06gps1WskXHJWtTGpvdyTpHbUAxsRbcNs0eRT1rTy+XP4qk6kpuJGhPqepWjcmdE9vqw+Wmpu+pboM4fUptXNd+gEhgI2JPiCIBvPuMP8w3MpwCUUPr1MT1QDUkH3Hv3PxilelcwtfXzqrVAWYw5tMCCdRJAF5YXH3xbczxNGHIB0nSrLpkSJAZo7dIPuNAHnHN1dNb/AFN9w9rsd8fdaVIoWAJoFQpNy2iIF4sL797Y5LXy9ObnVInpuRKnT0mA0kqN9ibY6xn6iHLh2QEmDp2MMZJ2m0WHvB3OKnmc0tMqdFWqVM9OlVXUupZpiQx0yQD49sbJ6ipFtlPzWZKlEXLsH0BYYEE1IPUqR0yx0kDdUXwcKspxgJUXWmsAglXOkTZWE36TA8fTaDjsXCPTujI1q1R6jF6bvTLfWoK2HcX+BYnyccmzuSdg9RkUNBJAUCw/yqAFER/X3w5qKSbXP0AksZBf32vWrioOpw4ZQI02NhH0xaL9t8W7K8B5rEsr8xlWQoA0uxtAFitiAe/2wvynoKsuUOZMqgQvpNnJuFAHcHpPVBvbA3DfVVVH1PUY9IVogdIkjtBIk/J74zeJ05y+CkBONch4yVOKhp12WAdYBGoqrCbEj8YkR1WnbB1PPUKwJqRVTSlJ25WkoAOkqVkT0NIJvEjYriv0ONs45TkOD3qs3SO8QR9o295w3yNX90qIyU9XI1EkmA931t4nQCBJ/BaZnCFB01O/b9s0DAfU/UWTQBRl6MKIGqixaBa503PnGYWZ/wBaUTVqFWbSXYj6haTFotbGYpams18L+7NHl+5Ujl3bU+pmVFuNzy7TI7WM+LYZ0ahZjQNRV1GFaoBpYR3aCdUbE/HiYqOcAGofVZLWMAAdr3GNMxw4NR1bCmSCCfwFoRh3H8h8EKfxY68kZlImztGmrErVWqO4GoWt3ZFm5iAJ38HG2SytSvz2Qy1OnqmGsTAHaBY2Ht2jEfDsn+8VOz1DczChlG8KLswF4tMEwb4tXoygwoZ5apOoURbaLltosYjthagpSLikVfNcMDsAlRi4sdYBYxHVYyBH3EYIymWajIWpTLVLG/VpFyOlrAkiRaQIwFXrByerpEQoEAGPaxPuB4k4f0siAq1419IAREVGIiOskQiGDNQm/wB5Crk3tSJFNh3As3Xp1A1NtIRRqKzpidixOnT7N9sF+puICuHMpSq7VFgXYRMPuPpEqT998VnN8c5lq2g0lkpSRlVRfsSoIB9pYzv3wjz3FWzBVdK6mMQCZ7XJJNreZtfacFFutryMTxRavUHFgaegNARbkMIdyDpECZVGkDcatd8JMpwmtURWHRSrEBX6tCgMxfU14IFIsRJMAYruezMsQkimpjqa5jc6j5ImwtMYfcVZUZkXoFLKpKqTdqhQtMm5ArFZ8DDlphUe8azVJ3psT1FFMqwJK3Da5M8wgSBYkkCLg414FRFOtd0JJlVkHUGgIOlo6tdxNtJkGCMVzM1FDa01IZ6ADcKNuqZ1CPAxLwCuOf1KXJ6UjcObAyTNgSQPIXtiKHUtIsnqDhLUMygy+rn2YqAA9NoDEsAAq3M36VFpMSTsy1OpUFI1dA5epHpqNCHq5skmXUurTaLDsMQZijVk0mJdRonS6vBlWl2WzGAL+x+nBPBuBvUrIgW37pymcRp6iNcEWZod/kgzi6UnQTSN8lw9hTNZSOaNQJWl9ZVx0skkapW5Xse/ZrlcrD0W0NUVATUqH6VSzKNUw4JLLpszQtgThi/AaSsjMG10yV5Y6pW6LTXfSIu7ETaReSK/xP1DmamuhTQIifQFKqdNx/hai2st1SZbp9zOaWl6i7otlHiJrzU1xqYl5E6VuAoSDFlItuZx7TcNVRSo0KYdhGnWIBAZjP0hVMGwEXxTOAuDlnLPyxzECsZmVDmdIvFgAO5nYTh9lK80xy0aoim0LeY6TaxJE97QR3xzdZNPv1oroPuPccdv4NLVUBUtqkaHgE6E0gzET3NgPlZ6O4AlZjXqBtE/4T2lweouv0sAZI8yZAi8+Ud2pvCGRBUkR57lRBEbwdhfHr1KiwoYjUd5JYjxH03F4N7YNarbUpIDrbAfXHqD95bk0WXlqepjsz9ursN4Pe/jFIzHp+mtF9VRVzCVLqSNOkAWV1kFjJMSNgL4b8d4NVpNNIKUckMAunTe24BgiNiQD9sAU+FUnXRq0VYYQ1Mk3/yHqsATIBN5jDpSk/VeP0FTu7FHDuGOTqADK2pSSSBt2YA3Ei3eb2xKOHZsBkQsBTeCuqBruLA2NgR7jDTgy1MrWC8wMtSyEGULSOqImCsgyB9itovUOYXW3KqvVlJLXXQ/4hYBWBABiJnvvieZJz2qqrmmCn2Ki2VYmTud9/8ATGYPo0DpHURYd2/sMZjdv+Q+/cPytP6bDckzeDI7jvGCKraqbAGCoGi8SNivuCP7eMC0iUqKCIAbTf3i/wDv/piTmqhYTaCvxBN8FvrJkbB8uX0fw5kn6gLiCCIbdSDe19sWzhvHqzCtUbLGrFHRVenZur6XKGx8MBbva8p+E1UKAuOmCFsZMGNhaYvf3+9p9L5hKVHOOoKIOWNWuYuNtR6t/wDxOF6U7m41gbHlorWYzVGlAILKjfQRGp5hmciZE2UA7Lfc4Hq50uND6zSU620t/iXJEtYkyY7xfviCrkeXVbUxqCZSQRrQhpYaoHQRHzETiQuCtLUpqcw6tKMZsQACSDciT/1j2wPm59IUcAFZuZUBYFS251KEVR2UdgqKQATNhbzplc+C5WkmkGfqMmyPaY76vzVb49qZEdQqFgYkWP8AMoEDT1QpZrR89isVlp1Fk6gGBJEiRMmDEgx2jD4U8jFngizVTmVIA6WewtIBNgD8H74e0chWr1My8QtSmWV2ICHqR41sQohRtNovhLVRadTUAZp1BIJ3UGQZ+RHxpxCM6yMSpN00X8FdLD/ngYcsB9BhncoUH10n1KoZUaYIM3IAUkx5PfEfDOGszaTI1MFJOw3MkxaAJkDafvnC8xTUEvT5jfhBPSPdgLv/APGQN5nbD3iXE61EaDUOq2tVhaaMJlAiQrEWm0TaDEkXaAUyWroWlNOo9NVJOXQqJJK/4jMsadQBgR3XtBL7h2bpU6lNCVaoaTIraSCo5XNrMTPWxcQDYCIBscUj/wBfaCX6qk2qE9S2AJB8xaSbdowcucAzGViwSk1AlrQxRgZta798RK2He5WFVuP1HDDmHlGw0wq6V09lgajIsYIC++A+EOKjaNgymKjMAVgXgncXIgXvHtiSnRopW1VgyU2po/LQDU2pFkHX0ouuTJEkdog4kz2ZpVH56qKam6N1HSV2TROkMLWggiNOmcZp2vz8/OhE2MOH8OqBAGIbS5LOjTpUL0FmQMRPUAInYWw6yGRexsHJDBSdehbkqSZbVaY+Z3EVrgvGqZBps1bqEBjGkNvMSSQTIgRZj9rlVypdvpYEQ2pDdrySFiG+wNvGMkuXvQ/pkccOLadRIKkNZYv0+NMmb7Ht+QQVayctliw1AzF7ggNdTe2k7+MS8IyaByvMcKwJCuIAJ7A32Nj7drTjynQZVKkF11CSxgKTtptYAEi95iInAy04pJx4FyS5FfEmYBR0miFkrBMoqkFZvNhMyGBBNxhT6oyh0LrViEAZKytdbCwkFgLCFJ/W+LJmzqOpZLFWUMu4IaYBHSYafz7GQV2R4zl6j8h3pnmGCouCYAA2hbjYdzaO96mrKC3RViJexSa6v1GpUZw8kVFP1EGQ0sTHWPM/ViR8lQGTNUuxqM/LVQIUPHcxezavFiN8H8TARjSOlVvBBGoEglJDR0kFSYiJMTEFJnsjUy6PSYDqYBgSDpqLIDKw8gsJ7g/lqhFTW5AxVsvCZrLgALnNKiwHWYHYSLH5x5ikUeNFFVebVGkARy2tFotUxmMT/wDnz7/p/orYTrmZClvIBPwLe8wN/bEAqDqa1pge/bEKU5eO02/4cbKmlmuCTPbf7f8ANsb1S5E8Eg4gwo00LNpC9IJkCb2H4ZP9Ti7Zg/u/CFptGutVDGDuANRE+bqMc8znEOgAjqNjPtY+N4xbPVOYqHK5E7g0jYdjYRe8aQBJ8Hxi0mvrY9L0tifPcUBQCGDKukl21FgYlfAGxFh9IO+JeFvUZahRQS0E1DdiRJK+Lwfq8D5wjqMSRt27WxG8ox0tbsR/za+KelcaQPJZalIV1qs19MaTP0rAALMzFtgoCzEkT2xVs1TEwP8Ah+2DKGfeZLbqVYkaoB33kgzsd/cYjydDU7WmCAJssloGoeJgbjfBxjssYsC7NMSRJnbf2AA/TGlURDX6h9jBgj/nnBeZobgiW3tsB3/t+eBCIWO/nGhOxgZwviYpVFcpOg6gP8wBKz7atM+042asSms3Mw09pvM97z+nnCwG4wz4dl2qLVtKrTLMewHYz51Rbc7YtopRQH+9EMpIUgHaLH58jDGrmDTqEmKjbw4nrIsSDIJUnvad+4wszCKW6JiTANzE94sbX2GCa1cszMzFmJJ1E31bziMJLoZxDiDVXJdtUkkk97k383Y/nibL1i6kOToEaQSYnt8GJvt222DsYgXjq/P+2DqFEgfSANpIm/e97i1vfASdIuhrwdjH8NgsWcQBI+d4jsSBPbF2p0mKoyrLBUAIBBYFQQfe8rBHtincFoq5AaodMwWuPgGLXI+bjF+4PmCVOllFRFmOzpexWwU7iYm1wNhjknkvNBPD2ZoY6gsQdXmfJ3NyImRP4hcG5Vg4h1klYNvqEefxQLj7W8C08v1lWLhGBsQCA5YAiIGwQr4gz3jBeXdNTVDB6ZBDTBMXNr7QRayrYbYXcaoqwWtxH93lzSIFgx0nfZWJNgJsDJ39xit8TzdAuRyaYYORq5ayXm3SqS4O/TLAyNJjFqz6tTpsadUoZBa2qwmViYIJI/XFY4rVWo/UcrpNw9UMrG9wTy4Vg07k7nDNNKLrmxLwIfUHqJjTVWRG1X1IxKmDYo6sGXwyMLbxcRXaDq7dYYyCIJ26YF/b47Yc8f4VSSGeo6SJUFWbUAQDpZokdUg7G8YrzgGL21REdcWgkC1+1zcHGtRSwi0jbWRa1vf/AHxmLIOGcLFmzNVWG4NIyD3FiRY+DjMWXSAGpMv+Kyoo3k3b3CiTMXkgDAGY4mFtTUN4qMt4/wDjsD+fse+AEpzcnHvLgTfA7YoX6UbGmCCWJDE2nv5/t+uCMzxNqiopPSghe8D5iTgIuWO/548Y+2CasjdjDnJG1+8+2BnaSNxgZ2tjZakbYlFJNB9Hhj6SVM2PSDcj4+w/TGiVCkNFi2zCxg7EYI4Txh6B/ht1VOlv/jIt1AgbAziTPZQAkNBfuZ+kiSRMw3zaMJ3SUqlwRNrkHp1Z0oBMe0nck7fV2N/5cQcXoCnVNMEELaV2P5nBPDiU/iaSVUiT2EhrT/N4+MKs5XLVCzEsSZJPcm5P3Jw2K9WBvU8opJ9sOW9TVBl/3ameXQN3VRBqHy7bnYWmBG2FlNbDHlcCbW2GD6hnlIkhoWyiSQBNyBJO53Aja+PXcnvsLA9rSf1Jxrl6bO2kCSQY7RHUT+QOGdPhlRFDMpVXgDsWWxkWJgjvHjFstAuQyjHXCsQouR7kDftvGLHT4EDp0TM3D3sRvGnvIHgz4Mgv0vmiqvSKwhP8QkgG5CgeRGlo8az84DzOUrUydBCsDqhiAfpkwSY7/TudMwcKeXYyOCOsiGrpBAXVYhYQwbEILAlfjvYGMW/0zmw71KhYTVTZgNSgyoZYgfhiLX+Axr75aapmeWabNpFhKqahUblDLKwImA1tiMH+nctNTUsKWp60YmfxgEaSCAbm42PmcDPGQi1ZvOpUQ6SS1M6RsOoD7gyCo+Y2m0mRUmgzvUFRVMzH1IRDAiNxAMeZxNkmA1iA7qwA9/BuAJsI8e3bTNZ9Katrpty4ITSrGAATMEb3MCNmtIOM23OEJayb6BogsdIQER2gbgAd5BNzsvtNLzHBspU1LUrPCHVqCXBsGBJsJ6d5+mRYnFwp0ERrI11MIyG0kdx+GdW5/EAexwuznEEKK8hqUgMTDLpkBgWUnSwUxDRYyCYwMFslSf59isFQ4nxClSpGjlEXlEyXd9bMY9+mmT5UAjzivZ3I1KaU3MzUmFWZVZ6ZYzIYSRBNvGLlneCI+VeuaCNcIgpjqYnYoaYINpsdQIBxVM5wUodQbVID6SdNQAqSJW8/Yn7Y3xbkrZUreRKckxuTc37f64zBrcUv/hg+8C//AG4zBbn2E2zTO01BhAAo2vMjv8X7YgetNpsBhnRQLoqFQyqYfolZkgAie4E+/bC/iK6ajwQYO4sPyO3iMJjPc6FrIKf0OJcy1lxLw16eqnzZ5Ybqi5j4th1x2nRrOBRoclAp/EZJ7GCSPtbBSntkk/uE3TEGVyrVW0oBMTcgWA8mBj2vljTaGie4nb77Y3ytJVBJI6TBHfttI+/2wyzL1Ey4dAvJqMYMKSCCQFZhc9Im8bG28xzd0i7d4Acg9IE8xSwIsAYO/nbae3jG1Mu7aVBJqNa9zeBJHzgPMGbtZiSYUAb/ANPiMOOAZpaCVa7pMLopE7CqdrbmF1G3jBuPUNIj4pT5KrSDE3JfqBXVdQQPYXn/ADR2ujO84I4hmOY7MBpBMxJIH3N8DoJcDycFCNLISC9gPbEmTy2twsgT3MePcgEnYCceMb7T/wCMF5JG1DTCkzDHtF5B7MPNvtY4Gw0S0uDEVEUHUjEDmAdMt2nbpm9+xxbM9Uog0xQrl2Vk1IqlKcICRBKyxEEayZM4g4FoV9OqpXd1nSSSuoupKhSZLkCSZ8374K4pllasFFE03ae4idRUQqqFUjSBYefc4psIg4ACK4Rm6HYSIkauYCuoEd9MiO2B+M6Sy01LQRp1n8RURTJB2A0+bDUb4bekMotQsQQHpfTqMankBRf2JHtqHacVv1BknWvUV7adA/KnESB2JE/AwCyrImTUs0ahqaiUimloupSmFkCPpZWafePIOHnAUmggIlkWxabhiSAP5Tce2ph7nCbI5N6tXmkapoqWME2IAYCD9UBgPbFlNXTqWmQBQQFoFyuoqQSe2lFvHcecE1YxOh3keJIUchTdFCg76o1C5v8AXIvI6Y2jE3F6kV2JOmYXUbrqDBlAExOmqogi4G9wQtyDClXKsv8ADBYraPIZY99wPa0xjz1PxMCjsWUE6juSUNAKwm8herwQCDgUvTS5AlzZ5R43mOYvOMhGcOHpqYGksrBwuw0n7MoM95uI8Xy1KkMzRpIUNTks4UjpO0imwDQBBB7i2wlTVqs1OKZXWqtQuZ1ldlM7hqYBUz+IxvIpnEuFMEDJqpq5Eq0hSd1J9oPS0R2MG7Bp6sdTDwxe9DP1B6lYh1oMtPL1Lk5dQrbbPYM437jcyAZXCGpn6nLGqr1KUVIH4UB0kMB2Ji9/OwwPRypBIqT0m5ifupFm+O/6jxqHLWH0xr23ItIYbErHveRjRa4Buywp6ppkA8nJ7fjWW/6jybt5PnGYqHNH83/PyxmFfw0Pf7lUOM5xEKummwYdQmJMTaAygrb3m5nCrOSIkzb+040exjwcbZppI+39Bg4QUeAFGjynTJ0wLC5xIucYOYJBmx8H/fHuTA1Es8bXAmMbZwoNmJIMyBufbuPviuZU0TqRUqbVah31bt8dySxgWne2POcFVgBPcMe3sBMfcj4jENfNM8ye8/fz7n3xFGHKIaRJQGthf5nBefqfRT7ATHue/wCQ/XGcE4W1aqqLu0f72749qqOfUA2UkD4B0j9MR832IClce5IS8+L4wnE+TEBj9sU+AifL0HZjCloBO2wvf9CfthxwKiHqUkeVQsZMhbMtxqcaV1ARJtgr0rSeSabELZKgKsVKsdPUVBCiGPcTi0V+D06lSqwA05akFc69WsSUTSu5UgKCZAg4DkLgH9PenxVzppJTKIjSzyC2nVBIbUZsT1AnYm/Yn1hQFLPKtGnpWnpHcliGuZ3YljH2Awx9HcJqqWqQgU3OgqV1LqZPp+kCANzM++HHqbKDXl6jEly8W8KFUiY25kkH+uJymWzm1XNM1TQkKGBAHZm1q6n3hEA/84c+suXXormVOmuQ9OrTFwWWxhrwSo1CZBGogyDNY42xbM1LAGkaqyLGQSyG21iqiLdGJwWqVqQKgCoeozpEi8ybWWoCQBENtiRVKiqLF6eWUAWOUzbNO5QAT2I5YYR5xJXoiM5oU6qiBW83Uta0Cenv22tOFfoxdL5m4D020ojdiFcW9xJ77Lg/OeoCczmIU6Blg1ibk8sFv8x0jT8IO8jEoOzdapqIkHWzZZ0MEj+IAxU73IML9j95eMVdVGoSxPKPWItpDjUPaLj7jCXgHFmYalCilQqGy/UwYIFGve7rrJHbWe2J2zvOOboLNhXAsJlRqTVG+rSZJuWwNOwG2Jc8y0NIZnJalFjbUoagGgdyqjBOf4tppU4qCojDqVkuGYAumvwGJI8FvawPGabfwTpJJoqdXYHW327EXwrQfwWUj3vvIv8AH06vzwlxjJ57iOcBfEOCZhUZ0VnoqA2uexEgkTvBG0xfAOdrHMUea2kPTIVgABKmykAbwbH204z/ANQcUl0syhZpsATBBl0lQYudQ/6R7YunoLhNLOUmoLppZmGIB+mqtt+4K3NhImb4YlOHKXtRbqPBzOD5x7h/xHgqU6tSmVcFHZSNamCCRuFg7b4zD95dgdXQakqBoJsCRERAnUTHmZMY2zBokBlAkRqBaZJ8AdhB/T5wqIM4xjgPL4ySgypmUBOhZn+YWB9h/rOBarE3N8ZSaCD98Y7X+Rg+CEY2xrMR8zj2qLDHqLNsMCLd6LUUubmTc0KZZBMdcHSbeG04rlMQHMyTAJ9zc4Z53iK08sKCfU8GoZ3AuB/9X/2DCkP0D3JP9sKV18yGgw24VkgxRWMajeN/1t274UA74dZVGd1FMdWwv7R3tsMSRZZfS+n965KPoy9VdFYzKlRe5IFiw3j8R7Yt2dzVHKaKtBlqU1d0eLwrFiksFkjbyOnFK9IUwcyiOtRlfoPKjUJ7ifGOj5X0FSWojQ9QB2BDFdIAOmdNp3Bi++Aq8BpvkccOrKadKogApVoDGDvI0CN5nv7jEuc4V/GoOxPQhYibWfmH5tb8sO8rw9EpooEctIX2/wB8LvVuY5eVrM0qFoNpYHuBtG9yF/5u2Ma5KbPnbN59lrO6yRWpSRMT09Xz1K35YI4FxZdDa9Mo2pSfJiR91X/twgrZg6lJM6YAnaB2+I/riGlmNIYRYwfgiQPmzHBNWDZf/TddRmc1IBubEdQaXVo/+osO0wO2B8rmAuWqVJOsZMoPIdauk/8AayNP+mFWV424dykF6uWUG34tan7mFCnzLYnXOK1etTpmUqUalPe2qZkeZKgD2I98CFZ7wziITKPUEDVmKOsCxDdbEj26AQNrsvvgrhVZ/wB8rsLLWVmtsWGold7daMvm4xr6BymWq0qlPMVVpipUXSGtqZUfSNUyJaou3j3xO/pTM06FapU06QS+kHrA1AuIgA9AvBO2AnOK9N5Acugq40wTlaJlQVMmwCnVe9z/ABAN+2NcvxZGpGmEKuWDM0yGUGQNJtIPcHYkHAtHiPNJ1gc0tqDGYLRBEAG5HeNwPnG2XK06ijTDzsLjwR2FwSP9N8JcVw+RbqzSplqYNTQYpuOkGzKwOpZuV7FZn8UmMHUc1+78msKgV1JeCCxa+kLAiJCnvsfBw2yuRy37nW1FhmDIpCYWEXWbEg3AJ7x0ieo40r8qoxpJTUIIRKwAILQNIZ/w2K37RgZ6jSTI3gTZpdbs4bSGYsAwUkAmYJ5lyMe4L/8AR6C9JoMxFtU7x3jX33xmM/8AER9/sv8AYvcVGb48Y49H9sam++OoaDCNsbzcfbHkf2xnfEIaVDfBfDlAOpxIFziGlSmSTt2xvnKgEKI8mP6f6+/xiPOCEWZr6mJgCbwO3tiRyLD2/rf++BcFV6ZBxGQykkmMOsgjagq7GNRiYE7zBKwdyO2FOU+vDLh2XapVVVm7BTHgmNhv8YXIJHTvRnpSotYcw6CCSI3lS2xI80z5x0fMOOaIYEyttt+497YF9OIr0aUahyyZJBBIKEKZiG6CCSJviXJZWpzIqhNQ20E3XZTBFjAPtYbYmVHASSsdoAxFot+m2Kh+0zPCnw/MA7mmqj5ZwI/JT+WLVSq6XCgD87/l374of7ah/wCxJmBzUsB4FTe/k4OMrz1Kao+f65ucQHEtTBnAuAVc5XWjRALtJuYAAuWJ7Aef74MBgFFyJgxIIw14BSmpJMBBrPwGSf0JP2wyqfs3ziG6041FZFRTHvCydJ32+wxYvS3p1su1RM2iNSA1LVA7giULEA6ag/C2+m3fGafiNOPDTB3ruUGoalOFIKGRUUHcEiQR8iPyGOtemOPUczl6VByy1uUVIm+kroDB43039p77lxwrgGUalUq1VHMqdVSpUQMrJA2kDSg02sLQb74r3GeFZfL1lzGXNyhpiCChBpBAwEm2hgRfePfGHxE460FutdmKlNMT+ovTdTMqhy9KlTSkmmBpDOwNyGWQbERqa8E7kSkyWUOVru2dpOStNiiOCoapYL1TEAST5CkeMPqH7RloqEo0lhLDUYH2VRf8xOLPQy1finD21ikNZPKKGxdRzACpY6Z0kSTIvYd5paniE0pQW3/PzKt9TnfqDMIajaCBSr06dUKIhKoQah7dQYRb6hgKnQrJUBpBirlF0i4eCrAECx6htgV6pcXsQ1x5+P8AnfHQvTXCnyeVGbrqrVitT9zRvqUQXLFTuqwWjcSTsTG+sZH9BofRSNermkWqbusCz/iH09jIxmKk1PPOdRk6rzKXm874zHN8/wD6fcX5nsUMnGrYw3xoTjsjTdTiRRceLziIGYwdkqU37CSfjFSwQhrVgAI38+MCjEwy7MbA48KRYi+LWCGiC4wdmhfAtL6hHkYJzG5wLdstGZZD2xZPSNOoa6mmjEKwGoA9JNlNvfbC703khVLJqVXaFTU0dRYD727e+G/D+D1ctm8uHgh3VukyCA0ESLSI2wuTCR3SrxQc3lLWVGKBUUuCRbcUyL77ze3vhu2WM6zBIWCRbybCTG/nCzJ0qb5gaQupVGpoBMQYub7k298OUpG8kExcgRJ7nDKtZICZHNK7RN1Ox8+RPkH+uOfft2OnL0BeWqsR9kA/vjpGVp2kix+/fHJv275sk5VCItUaD7lQLj4wMVXJbZxyp+WJ+H8TegX0MRzF0NG8SGj8wPyxAb4ji8YPDFMt2Q9R16wp005rtTUwEBmwEdINwIHaZNybQzyy5jPJmKYIp1GRXdCYDISGDTcQdwDtqHnC70rw40WLt9ZUrZiukHfqQgzYbbRh9wrIJlqdWuHNN9HLSnN3XpJIM6ioFMiTIvEzOOZN6e5+WsoRavBpxngHFatDlVHpug0J0sZYL0r+EGNpm8gE7YW8F4U9LNLSzFPRRUfxCpJDHSWVpv8AVpCkr+m2GC8cqVH/AMTlrHmLb2Mbn3/PD/0XlxnEzNOpV0uAjA79IYk3HuwtPjxgNGerN7NRJA7rFvpLg3D83Sd+SQ6tDo7MdAadMXuvad7XxNl/QvKq1qYq1Fy1QDSqPfUxKtBMiNKQbEwYm17Hm/UdDKqadLKjlAHmVnBMwPCwW+1hPaDFZ9Q+pecP3KgNLOoamykAOxE6NIERUFhN50AmDYHpzeo9mo6f1qqLTfRlaPpRCC2Wq8wJVRGDCGGokK0gwyz0k2vFr4i9Y+pMxWzrVWeP3ZgtNZghQYBC/i1btHk9sTeg881LN6SJWqugpsfqDLY+6jFRzmaLu7MSSx1Ek7+J98dHS3XUvuPV0TrxusoCrVYKLAAmIFhHtjMRpmqAAmjUJi5FaJPxyzH54zD9q7EsBxHghwIN/wBP74gXBos2UYZUm0pqN5sBgHJUtdRQdif0wfxwBSir4k/n/tgJc0S+hEM6xsoAPn/zgInHk49wVFk2W+oY3qL274zh1LVUAHvibMUCGg4F8ll7/Z3wGnVo1HYLrdkpU9QBgsbkA7mBYd9u5w+4nw3l1qeqNNKwLDTBBKkkXiY+L2i2BP2R8Fq1GWoy03oUm1BXJkOIIYCIMzYnwYiMW71nROaQ1KK1FIpC6nbUxA6SRM9/9sL22mwgn9mNcvTrVHbUxIX3gAQD5gWw3Thwo0nFEsjdRB1FrmCbMSDcDfFW/Z+HTQhZpYuzaj4gCxP+YdsWLI52s+YYxppslgxAKsJ//rBJ6gRcxGB3W6Q1IZ+lc4z0FLkkxew9p2Ebk45Z+3S+boovaiLD3djt9sda4PRKKZXSLn7kzjkH7VFNbP10ReY4pJAgyqqNbkEHcDcEG04OMvSKlnKOd8MyOupYLFz1QBsR3Mb7T3jDHO+m0U62aVGnpDA6jMMuqZWwJDAGxHg4EyOVI1kkJAgAwCT4k2He5P57YNyOWLhdWs09cNpi1rAXME3Ek3JwuUnymZ5t2WBcuxpBwDSpFTyyTq0rqFMDbqJM2tYT3wNmsozJqDM4p9OxAE9RgdhMXtJJgb4J4fxYoOVUGqkGRuXq20mQsidybgXMfOLLkOSyVeTT/wAaRoLkr0zBgCwAMT2IG5GMkYx+KI3R8HPWi5QKjwLgJzTuusIEptUJIJJAiwA3JJ2w74DnTTy5p0k5bO2lq0loSY1ttp/l/wBcKadSqGlRcEmVsfB6h/y+LB6Oapls3SeowAzBiohMu2owrERtqEzsNJ83BTU5KMsGbbTpjDLcTqZmnQLgw19X89MCHVlB3Bjbsbb4pfq30k9DTmE6UpkKCltAWAjeSSRc3uRi+cGVm4hmqiBURakMhWbSVEDtYEyPJ84P9dMp4bVqAlCAIKMARUDqBckaerv498LerJau2DunTXtfJUecHJOEcRStnjW6kY1C/SBF5Y97GT2GFicF1URVV1cRLoqrzlAYgmGMlSATqXVB3A3wbwvLtWzYQqKbSQAi6zqALAQDDm073nEHGuGCmxoioIpoAxbpnq1sAveCwJBuAO+OnB1SH9KAudk//wDCoffnb/bl4zAi5dY/xwPbS9v+3GYbfuSjTidELWqKohVZgB7AkDfAA2PzjMZgo8FrgK4SOsfONuNn+M32/pjMZiv+ZfUBGG1KtFMdKbAToUn8ysk++MxmJMs3y/EXUypCn2VR/QYZ5mqXy1Jmu3NqCTvGmiYnxJP5nGYzAER0/wDZ6v8A7dd/pUWPbqMfmcTfvrrl6oDEDQT99QP9Sfzx7jMK6mjoF/s8rmrTV3u/UJgAxIHaOwF/bBOWoClXpimNIYLIB3kHHuMxaGJtRdexe8vtjgH7UqpXij6SVutxY/QvcXx5jMO1eEZUVDLtqepqvCMR7EbfGCOB5t9FQajEj76hefO3fbtGPMZjHP4X9BWrwPqdIapjYpHi+qbbTbf58nBOYzzjNOAxA5jCBa3MAi3aDEY9xmMt8jtOcltSfUWves8yetrzextfFwroDk9f4hUQhu4ioq2O46WIjGYzAR/mP5P9jJL42Zkc/U/ds5V1HmFUJbuSGa/vYRi8ZZBUo5hXAZQx6SJF7G2xnGYzCvD/AM/7/wDlEXByfh66eI5PSNNyIFgBJFgLAx33OLNw/g1GqrCpSRgWEyLm8b77DHmMxfjJNaaaff8AUZLg5OuTWBb9TjMZjMd9cEP/2Q=="/>
          <p:cNvSpPr>
            <a:spLocks noChangeAspect="1" noChangeArrowheads="1"/>
          </p:cNvSpPr>
          <p:nvPr/>
        </p:nvSpPr>
        <p:spPr bwMode="auto">
          <a:xfrm>
            <a:off x="63500" y="-1571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222" name="Picture 6" descr="http://t0.gstatic.com/images?q=tbn:ANd9GcQzPVbYQRrsUcnCOEhptvheZFyWCMFbX3WBjoye52eRDUfr3RBMZw">
            <a:hlinkClick r:id="rId5"/>
          </p:cNvPr>
          <p:cNvPicPr>
            <a:picLocks noChangeAspect="1" noChangeArrowheads="1"/>
          </p:cNvPicPr>
          <p:nvPr/>
        </p:nvPicPr>
        <p:blipFill>
          <a:blip r:embed="rId6" cstate="print"/>
          <a:srcRect/>
          <a:stretch>
            <a:fillRect/>
          </a:stretch>
        </p:blipFill>
        <p:spPr bwMode="auto">
          <a:xfrm>
            <a:off x="214282" y="2786058"/>
            <a:ext cx="2809875" cy="374332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lstStyle/>
          <a:p>
            <a:r>
              <a:rPr lang="en-US" dirty="0"/>
              <a:t>The primary root comprises of the following </a:t>
            </a:r>
            <a:r>
              <a:rPr lang="en-US" dirty="0" smtClean="0"/>
              <a:t>developmental regions </a:t>
            </a:r>
            <a:r>
              <a:rPr lang="en-US" dirty="0"/>
              <a:t>(starting from tip): </a:t>
            </a:r>
            <a:r>
              <a:rPr lang="en-US" b="1" dirty="0">
                <a:solidFill>
                  <a:srgbClr val="FF0000"/>
                </a:solidFill>
              </a:rPr>
              <a:t>the root cap</a:t>
            </a:r>
            <a:r>
              <a:rPr lang="en-US" dirty="0"/>
              <a:t>, </a:t>
            </a:r>
            <a:r>
              <a:rPr lang="en-US" b="1" dirty="0">
                <a:solidFill>
                  <a:srgbClr val="00B050"/>
                </a:solidFill>
              </a:rPr>
              <a:t>zone of active cell division</a:t>
            </a:r>
            <a:r>
              <a:rPr lang="en-US" dirty="0"/>
              <a:t>, </a:t>
            </a:r>
            <a:r>
              <a:rPr lang="en-US" b="1" dirty="0">
                <a:solidFill>
                  <a:srgbClr val="0070C0"/>
                </a:solidFill>
              </a:rPr>
              <a:t>zone of cell elongation</a:t>
            </a:r>
            <a:r>
              <a:rPr lang="en-US" dirty="0"/>
              <a:t>, and </a:t>
            </a:r>
            <a:r>
              <a:rPr lang="en-US" b="1" dirty="0" smtClean="0">
                <a:solidFill>
                  <a:srgbClr val="FFC000"/>
                </a:solidFill>
              </a:rPr>
              <a:t>zone </a:t>
            </a:r>
            <a:r>
              <a:rPr lang="en-US" b="1" dirty="0">
                <a:solidFill>
                  <a:srgbClr val="FFC000"/>
                </a:solidFill>
              </a:rPr>
              <a:t>of cell </a:t>
            </a:r>
            <a:r>
              <a:rPr lang="en-US" b="1" dirty="0" smtClean="0">
                <a:solidFill>
                  <a:srgbClr val="FFC000"/>
                </a:solidFill>
              </a:rPr>
              <a:t>maturation</a:t>
            </a:r>
          </a:p>
          <a:p>
            <a:r>
              <a:rPr lang="en-US" dirty="0"/>
              <a:t>The root cap and zone of active cell division are the regions that</a:t>
            </a:r>
            <a:r>
              <a:rPr lang="en-US" b="1" i="1" dirty="0"/>
              <a:t> </a:t>
            </a:r>
            <a:r>
              <a:rPr lang="en-US" b="1" i="1" dirty="0">
                <a:solidFill>
                  <a:srgbClr val="C00000"/>
                </a:solidFill>
              </a:rPr>
              <a:t>actually move through the soil</a:t>
            </a:r>
            <a:r>
              <a:rPr lang="en-US" b="1" dirty="0"/>
              <a:t>.</a:t>
            </a:r>
            <a:r>
              <a:rPr lang="en-US" dirty="0"/>
              <a:t> After cells start to elongate and mature, no further extension of that part of the root takes place, making it </a:t>
            </a:r>
            <a:r>
              <a:rPr lang="en-US" dirty="0" smtClean="0"/>
              <a:t>‘fixed in size’ </a:t>
            </a:r>
            <a:r>
              <a:rPr lang="en-US" dirty="0"/>
              <a:t>for the rest of its life</a:t>
            </a:r>
            <a:endParaRPr lang="en-IN" dirty="0">
              <a:solidFill>
                <a:srgbClr val="FFC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2" cstate="print"/>
          <a:srcRect/>
          <a:stretch>
            <a:fillRect/>
          </a:stretch>
        </p:blipFill>
        <p:spPr bwMode="auto">
          <a:xfrm>
            <a:off x="571472" y="571480"/>
            <a:ext cx="7858180" cy="58881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504056"/>
          </a:xfrm>
        </p:spPr>
        <p:txBody>
          <a:bodyPr>
            <a:normAutofit fontScale="90000"/>
          </a:bodyPr>
          <a:lstStyle/>
          <a:p>
            <a:r>
              <a:rPr lang="en-US" b="1" dirty="0" smtClean="0"/>
              <a:t>Root cap</a:t>
            </a:r>
            <a:r>
              <a:rPr lang="en-IN" dirty="0" smtClean="0"/>
              <a:t/>
            </a:r>
            <a:br>
              <a:rPr lang="en-IN" dirty="0" smtClean="0"/>
            </a:br>
            <a:endParaRPr lang="en-IN" dirty="0"/>
          </a:p>
        </p:txBody>
      </p:sp>
      <p:sp>
        <p:nvSpPr>
          <p:cNvPr id="3" name="Content Placeholder 2"/>
          <p:cNvSpPr>
            <a:spLocks noGrp="1"/>
          </p:cNvSpPr>
          <p:nvPr>
            <p:ph idx="1"/>
          </p:nvPr>
        </p:nvSpPr>
        <p:spPr>
          <a:xfrm>
            <a:off x="457200" y="476672"/>
            <a:ext cx="8229600" cy="5649491"/>
          </a:xfrm>
        </p:spPr>
        <p:txBody>
          <a:bodyPr>
            <a:normAutofit fontScale="92500" lnSpcReduction="10000"/>
          </a:bodyPr>
          <a:lstStyle/>
          <a:p>
            <a:r>
              <a:rPr lang="en-US" dirty="0" smtClean="0"/>
              <a:t>The </a:t>
            </a:r>
            <a:r>
              <a:rPr lang="en-US" dirty="0"/>
              <a:t>root cap is a cup-shaped, loosely cemented mass of parenchyma cells that </a:t>
            </a:r>
            <a:r>
              <a:rPr lang="en-US" dirty="0" smtClean="0"/>
              <a:t>cover </a:t>
            </a:r>
            <a:r>
              <a:rPr lang="en-US" dirty="0"/>
              <a:t>the tip of the root. As the root cap penetrates the soil, the surface cells are lost due to friction between the root cap and the soil particles. These are replaced by new cells formed by the apical </a:t>
            </a:r>
            <a:r>
              <a:rPr lang="en-US" dirty="0" err="1" smtClean="0"/>
              <a:t>meristem</a:t>
            </a:r>
            <a:r>
              <a:rPr lang="en-US" dirty="0" smtClean="0"/>
              <a:t>.  </a:t>
            </a:r>
            <a:endParaRPr lang="en-IN" dirty="0"/>
          </a:p>
          <a:p>
            <a:r>
              <a:rPr lang="en-US" dirty="0" smtClean="0"/>
              <a:t>The root cap protects the cells of the root apical </a:t>
            </a:r>
            <a:r>
              <a:rPr lang="en-US" dirty="0" err="1" smtClean="0"/>
              <a:t>meristem</a:t>
            </a:r>
            <a:r>
              <a:rPr lang="en-US" dirty="0" smtClean="0"/>
              <a:t> from abrasion and assists the root in penetrating the soil. </a:t>
            </a:r>
            <a:r>
              <a:rPr lang="en-US" dirty="0"/>
              <a:t>The root cap produces a slimy substance which enables the root to penetrate through the ground.  This slimy substance </a:t>
            </a:r>
            <a:r>
              <a:rPr lang="en-US" dirty="0" smtClean="0"/>
              <a:t>consists of </a:t>
            </a:r>
            <a:r>
              <a:rPr lang="en-US" dirty="0" err="1"/>
              <a:t>mucopolysaccharide</a:t>
            </a:r>
            <a:r>
              <a:rPr lang="en-US" dirty="0"/>
              <a:t>.</a:t>
            </a:r>
            <a:endParaRPr lang="en-IN" dirty="0"/>
          </a:p>
          <a:p>
            <a:pPr>
              <a:buNone/>
            </a:pPr>
            <a:r>
              <a:rPr lang="en-US" dirty="0" smtClean="0"/>
              <a:t> </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5937523"/>
          </a:xfrm>
        </p:spPr>
        <p:txBody>
          <a:bodyPr>
            <a:normAutofit fontScale="92500" lnSpcReduction="20000"/>
          </a:bodyPr>
          <a:lstStyle/>
          <a:p>
            <a:pPr>
              <a:buNone/>
            </a:pPr>
            <a:r>
              <a:rPr lang="en-US" dirty="0" smtClean="0"/>
              <a:t>The </a:t>
            </a:r>
            <a:r>
              <a:rPr lang="en-US" dirty="0" err="1" smtClean="0"/>
              <a:t>mucopolysaccharide</a:t>
            </a:r>
            <a:endParaRPr lang="en-IN" dirty="0" smtClean="0"/>
          </a:p>
          <a:p>
            <a:pPr lvl="0"/>
            <a:r>
              <a:rPr lang="en-US" dirty="0" smtClean="0"/>
              <a:t>Lubricates the roots.</a:t>
            </a:r>
            <a:endParaRPr lang="en-IN" dirty="0" smtClean="0"/>
          </a:p>
          <a:p>
            <a:r>
              <a:rPr lang="en-US" dirty="0" smtClean="0"/>
              <a:t>Protects the root cells from drying out.</a:t>
            </a:r>
            <a:endParaRPr lang="en-IN" dirty="0" smtClean="0"/>
          </a:p>
          <a:p>
            <a:r>
              <a:rPr lang="en-US" dirty="0" smtClean="0"/>
              <a:t>Glues soil particles to the roots thereby improving the soil-root contact and facilitating water movement from the soil into the plant.</a:t>
            </a:r>
            <a:endParaRPr lang="en-IN" dirty="0" smtClean="0"/>
          </a:p>
          <a:p>
            <a:r>
              <a:rPr lang="en-US" dirty="0" smtClean="0"/>
              <a:t>Influences ion uptake.</a:t>
            </a:r>
            <a:endParaRPr lang="en-IN" dirty="0" smtClean="0"/>
          </a:p>
          <a:p>
            <a:pPr lvl="0"/>
            <a:r>
              <a:rPr lang="en-US" dirty="0" smtClean="0"/>
              <a:t>Contains materials that are inhibitory to roots of other species.</a:t>
            </a:r>
            <a:endParaRPr lang="en-IN" dirty="0" smtClean="0"/>
          </a:p>
          <a:p>
            <a:pPr lvl="0"/>
            <a:r>
              <a:rPr lang="en-US" dirty="0" smtClean="0"/>
              <a:t>Attracts beneficial soil microorganisms.</a:t>
            </a:r>
            <a:endParaRPr lang="en-IN" dirty="0" smtClean="0"/>
          </a:p>
          <a:p>
            <a:pPr>
              <a:buNone/>
            </a:pPr>
            <a:r>
              <a:rPr lang="en-US" dirty="0" smtClean="0"/>
              <a:t>The primary root cap  has the ability to detect gravity and grows in its direction; hence it grows downwards into the soil anchoring the roots and accessing nutrients and water in the soil</a:t>
            </a:r>
            <a:endParaRPr lang="en-IN" dirty="0" smtClean="0"/>
          </a:p>
          <a:p>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67978" cy="769566"/>
          </a:xfrm>
        </p:spPr>
        <p:txBody>
          <a:bodyPr>
            <a:normAutofit fontScale="90000"/>
          </a:bodyPr>
          <a:lstStyle/>
          <a:p>
            <a:r>
              <a:rPr lang="en-US" b="1" dirty="0" smtClean="0"/>
              <a:t/>
            </a:r>
            <a:br>
              <a:rPr lang="en-US" b="1" dirty="0" smtClean="0"/>
            </a:br>
            <a:r>
              <a:rPr lang="en-US" b="1" dirty="0" smtClean="0"/>
              <a:t>Zone of cell division</a:t>
            </a:r>
            <a:r>
              <a:rPr lang="en-IN" dirty="0" smtClean="0"/>
              <a:t/>
            </a:r>
            <a:br>
              <a:rPr lang="en-IN" dirty="0" smtClean="0"/>
            </a:br>
            <a:endParaRPr lang="en-IN" dirty="0"/>
          </a:p>
        </p:txBody>
      </p:sp>
      <p:sp>
        <p:nvSpPr>
          <p:cNvPr id="3" name="Content Placeholder 2"/>
          <p:cNvSpPr>
            <a:spLocks noGrp="1"/>
          </p:cNvSpPr>
          <p:nvPr>
            <p:ph idx="1"/>
          </p:nvPr>
        </p:nvSpPr>
        <p:spPr>
          <a:xfrm>
            <a:off x="214282" y="1142984"/>
            <a:ext cx="8750206" cy="5500726"/>
          </a:xfrm>
        </p:spPr>
        <p:txBody>
          <a:bodyPr>
            <a:normAutofit lnSpcReduction="10000"/>
          </a:bodyPr>
          <a:lstStyle/>
          <a:p>
            <a:r>
              <a:rPr lang="en-US" dirty="0" smtClean="0"/>
              <a:t>The </a:t>
            </a:r>
            <a:r>
              <a:rPr lang="en-US" b="1" dirty="0" smtClean="0"/>
              <a:t>root</a:t>
            </a:r>
            <a:r>
              <a:rPr lang="en-US" dirty="0" smtClean="0"/>
              <a:t> </a:t>
            </a:r>
            <a:r>
              <a:rPr lang="en-US" b="1" dirty="0"/>
              <a:t>apical meristem</a:t>
            </a:r>
            <a:r>
              <a:rPr lang="en-US" dirty="0"/>
              <a:t> lies </a:t>
            </a:r>
            <a:r>
              <a:rPr lang="en-US" dirty="0" smtClean="0"/>
              <a:t>within the zone of cell division, which is </a:t>
            </a:r>
            <a:r>
              <a:rPr lang="en-US" dirty="0"/>
              <a:t>surrounded by the root cap. The apical </a:t>
            </a:r>
            <a:r>
              <a:rPr lang="en-US" dirty="0" err="1" smtClean="0"/>
              <a:t>meristematic</a:t>
            </a:r>
            <a:r>
              <a:rPr lang="en-US" dirty="0" smtClean="0"/>
              <a:t> cells divide continually, giving </a:t>
            </a:r>
            <a:r>
              <a:rPr lang="en-US" dirty="0"/>
              <a:t>rise to the cells that make up the rest of the root</a:t>
            </a:r>
            <a:r>
              <a:rPr lang="en-US" dirty="0" smtClean="0"/>
              <a:t>.</a:t>
            </a:r>
          </a:p>
          <a:p>
            <a:r>
              <a:rPr lang="en-US" dirty="0" smtClean="0"/>
              <a:t> The </a:t>
            </a:r>
            <a:r>
              <a:rPr lang="en-US" b="1" dirty="0" smtClean="0"/>
              <a:t>zone of cell division </a:t>
            </a:r>
            <a:r>
              <a:rPr lang="en-US" dirty="0"/>
              <a:t>consists of two regions, an outer region where the cells divide rapidly and an inner region where the cells divide more </a:t>
            </a:r>
            <a:r>
              <a:rPr lang="en-US" dirty="0" smtClean="0"/>
              <a:t>slowly - known </a:t>
            </a:r>
            <a:r>
              <a:rPr lang="en-US" dirty="0"/>
              <a:t>as the </a:t>
            </a:r>
            <a:r>
              <a:rPr lang="en-US" b="1" dirty="0">
                <a:solidFill>
                  <a:srgbClr val="C00000"/>
                </a:solidFill>
              </a:rPr>
              <a:t>quiescent center</a:t>
            </a:r>
            <a:r>
              <a:rPr lang="en-US" dirty="0"/>
              <a:t>. </a:t>
            </a:r>
            <a:endParaRPr lang="en-US" dirty="0" smtClean="0"/>
          </a:p>
          <a:p>
            <a:r>
              <a:rPr lang="en-US" dirty="0" smtClean="0"/>
              <a:t>The </a:t>
            </a:r>
            <a:r>
              <a:rPr lang="en-US" dirty="0"/>
              <a:t>rapidly dividing apical cells give rise to columns of cells arranged parallel to the root axis. </a:t>
            </a:r>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Zone of cell division (cont’d)</a:t>
            </a:r>
            <a:endParaRPr lang="en-US" dirty="0"/>
          </a:p>
        </p:txBody>
      </p:sp>
      <p:sp>
        <p:nvSpPr>
          <p:cNvPr id="3" name="Content Placeholder 2"/>
          <p:cNvSpPr>
            <a:spLocks noGrp="1"/>
          </p:cNvSpPr>
          <p:nvPr>
            <p:ph idx="1"/>
          </p:nvPr>
        </p:nvSpPr>
        <p:spPr>
          <a:xfrm>
            <a:off x="285720" y="1357298"/>
            <a:ext cx="8572560" cy="4768865"/>
          </a:xfrm>
        </p:spPr>
        <p:txBody>
          <a:bodyPr>
            <a:normAutofit fontScale="85000" lnSpcReduction="10000"/>
          </a:bodyPr>
          <a:lstStyle/>
          <a:p>
            <a:r>
              <a:rPr lang="en-US" dirty="0" smtClean="0"/>
              <a:t>The cells of the root apical </a:t>
            </a:r>
            <a:r>
              <a:rPr lang="en-US" dirty="0" err="1" smtClean="0"/>
              <a:t>meristem</a:t>
            </a:r>
            <a:r>
              <a:rPr lang="en-US" dirty="0" smtClean="0"/>
              <a:t> are small, </a:t>
            </a:r>
            <a:r>
              <a:rPr lang="en-US" dirty="0" err="1" smtClean="0"/>
              <a:t>cuboidal</a:t>
            </a:r>
            <a:r>
              <a:rPr lang="en-US" dirty="0" smtClean="0"/>
              <a:t> cells with dense cytoplasm, devoid of vacuoles and with relatively large nuclei. </a:t>
            </a:r>
          </a:p>
          <a:p>
            <a:r>
              <a:rPr lang="en-US" dirty="0" smtClean="0"/>
              <a:t>These cells give rise to the </a:t>
            </a:r>
            <a:r>
              <a:rPr lang="en-US" b="1" dirty="0" smtClean="0">
                <a:solidFill>
                  <a:schemeClr val="accent6">
                    <a:lumMod val="75000"/>
                  </a:schemeClr>
                </a:solidFill>
              </a:rPr>
              <a:t>three primary </a:t>
            </a:r>
            <a:r>
              <a:rPr lang="en-US" b="1" dirty="0" err="1" smtClean="0">
                <a:solidFill>
                  <a:schemeClr val="accent6">
                    <a:lumMod val="75000"/>
                  </a:schemeClr>
                </a:solidFill>
              </a:rPr>
              <a:t>meristems</a:t>
            </a:r>
            <a:r>
              <a:rPr lang="en-US" dirty="0" smtClean="0">
                <a:solidFill>
                  <a:srgbClr val="FFC000"/>
                </a:solidFill>
              </a:rPr>
              <a:t>: </a:t>
            </a:r>
            <a:r>
              <a:rPr lang="en-US" b="1" dirty="0" err="1" smtClean="0">
                <a:solidFill>
                  <a:schemeClr val="tx2">
                    <a:lumMod val="60000"/>
                    <a:lumOff val="40000"/>
                  </a:schemeClr>
                </a:solidFill>
              </a:rPr>
              <a:t>protoderm</a:t>
            </a:r>
            <a:r>
              <a:rPr lang="en-US" dirty="0" smtClean="0"/>
              <a:t>, which forms the epidermis; </a:t>
            </a:r>
            <a:r>
              <a:rPr lang="en-US" b="1" dirty="0" err="1" smtClean="0">
                <a:solidFill>
                  <a:srgbClr val="00B050"/>
                </a:solidFill>
              </a:rPr>
              <a:t>procambium</a:t>
            </a:r>
            <a:r>
              <a:rPr lang="en-US" dirty="0" smtClean="0"/>
              <a:t>, which produces xylem and phloem; and the </a:t>
            </a:r>
            <a:r>
              <a:rPr lang="en-US" b="1" dirty="0" smtClean="0">
                <a:solidFill>
                  <a:srgbClr val="E41CDA"/>
                </a:solidFill>
              </a:rPr>
              <a:t>ground </a:t>
            </a:r>
            <a:r>
              <a:rPr lang="en-US" b="1" dirty="0" err="1" smtClean="0">
                <a:solidFill>
                  <a:srgbClr val="E41CDA"/>
                </a:solidFill>
              </a:rPr>
              <a:t>meristem</a:t>
            </a:r>
            <a:r>
              <a:rPr lang="en-US" dirty="0" smtClean="0"/>
              <a:t>, which produces the cortex. </a:t>
            </a:r>
            <a:endParaRPr lang="en-IN" dirty="0" smtClean="0"/>
          </a:p>
          <a:p>
            <a:r>
              <a:rPr lang="en-US" dirty="0" smtClean="0"/>
              <a:t>As the new cells are formed, previously formed cells are pushed further up in the soil from the region of cell division and hence one can find along the root length cells of different ages and at different stages of development.  </a:t>
            </a:r>
            <a:endParaRPr lang="en-IN" dirty="0" smtClean="0"/>
          </a:p>
          <a:p>
            <a:endParaRPr lang="en-IN" dirty="0" smtClean="0"/>
          </a:p>
          <a:p>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1403</Words>
  <Application>Microsoft Office PowerPoint</Application>
  <PresentationFormat>On-screen Show (4:3)</PresentationFormat>
  <Paragraphs>110</Paragraphs>
  <Slides>30</Slides>
  <Notes>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BOTN 104 Lecture 7</vt:lpstr>
      <vt:lpstr> Introduction </vt:lpstr>
      <vt:lpstr>PowerPoint Presentation</vt:lpstr>
      <vt:lpstr>PowerPoint Presentation</vt:lpstr>
      <vt:lpstr>PowerPoint Presentation</vt:lpstr>
      <vt:lpstr>Root cap </vt:lpstr>
      <vt:lpstr>PowerPoint Presentation</vt:lpstr>
      <vt:lpstr> Zone of cell division </vt:lpstr>
      <vt:lpstr>Zone of cell division (cont’d)</vt:lpstr>
      <vt:lpstr>Zone of cell elongation </vt:lpstr>
      <vt:lpstr>Zone of maturation </vt:lpstr>
      <vt:lpstr>Root Hair</vt:lpstr>
      <vt:lpstr>PowerPoint Presentation</vt:lpstr>
      <vt:lpstr>PowerPoint Presentation</vt:lpstr>
      <vt:lpstr>PowerPoint Presentation</vt:lpstr>
      <vt:lpstr>PowerPoint Presentation</vt:lpstr>
      <vt:lpstr>Development of lateral roots</vt:lpstr>
      <vt:lpstr>PowerPoint Presentation</vt:lpstr>
      <vt:lpstr>PowerPoint Presentation</vt:lpstr>
      <vt:lpstr>PowerPoint Presentation</vt:lpstr>
      <vt:lpstr>PowerPoint Presentation</vt:lpstr>
      <vt:lpstr>Functions of Roots</vt:lpstr>
      <vt:lpstr>PowerPoint Presentation</vt:lpstr>
      <vt:lpstr>PowerPoint Presentation</vt:lpstr>
      <vt:lpstr>Aerial Root Modifications</vt:lpstr>
      <vt:lpstr>For Mechanical Support </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Root Development</dc:title>
  <dc:creator>MONA</dc:creator>
  <cp:lastModifiedBy>Dr. Mona Sunish</cp:lastModifiedBy>
  <cp:revision>60</cp:revision>
  <dcterms:created xsi:type="dcterms:W3CDTF">2012-03-03T21:53:00Z</dcterms:created>
  <dcterms:modified xsi:type="dcterms:W3CDTF">2014-02-11T15:05:32Z</dcterms:modified>
</cp:coreProperties>
</file>